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49" r:id="rId1"/>
  </p:sldMasterIdLst>
  <p:notesMasterIdLst>
    <p:notesMasterId r:id="rId12"/>
  </p:notesMasterIdLst>
  <p:sldIdLst>
    <p:sldId id="621" r:id="rId2"/>
    <p:sldId id="615" r:id="rId3"/>
    <p:sldId id="620" r:id="rId4"/>
    <p:sldId id="624" r:id="rId5"/>
    <p:sldId id="625" r:id="rId6"/>
    <p:sldId id="627" r:id="rId7"/>
    <p:sldId id="628" r:id="rId8"/>
    <p:sldId id="623" r:id="rId9"/>
    <p:sldId id="629" r:id="rId10"/>
    <p:sldId id="630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656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0838"/>
    <a:srgbClr val="D6A300"/>
    <a:srgbClr val="0083E6"/>
    <a:srgbClr val="0033CC"/>
    <a:srgbClr val="F8F3D2"/>
    <a:srgbClr val="6D6E70"/>
    <a:srgbClr val="7D110C"/>
    <a:srgbClr val="598EDD"/>
    <a:srgbClr val="A9C9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8" autoAdjust="0"/>
    <p:restoredTop sz="94660"/>
  </p:normalViewPr>
  <p:slideViewPr>
    <p:cSldViewPr>
      <p:cViewPr>
        <p:scale>
          <a:sx n="125" d="100"/>
          <a:sy n="125" d="100"/>
        </p:scale>
        <p:origin x="-1768" y="-656"/>
      </p:cViewPr>
      <p:guideLst>
        <p:guide orient="horz" pos="656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1668575090" y="20362904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tags" Target="tags/tag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pPr>
              <a:defRPr/>
            </a:pPr>
            <a:fld id="{63723C24-93D1-4A66-9504-E6BD833B16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830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95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79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76" y="114300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376" y="399573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131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64291" tIns="32146" rIns="64291" bIns="32146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074961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8F3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261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336674"/>
            <a:ext cx="9067800" cy="429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3160" y="6330042"/>
            <a:ext cx="656771" cy="293913"/>
          </a:xfrm>
          <a:prstGeom prst="rect">
            <a:avLst/>
          </a:prstGeom>
        </p:spPr>
        <p:txBody>
          <a:bodyPr anchor="ctr"/>
          <a:lstStyle>
            <a:lvl1pPr>
              <a:defRPr sz="2000" b="0">
                <a:solidFill>
                  <a:schemeClr val="bg2"/>
                </a:solidFill>
                <a:latin typeface="Franklin Gothic Medium" pitchFamily="34" charset="0"/>
              </a:defRPr>
            </a:lvl1pPr>
          </a:lstStyle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79700" b="4572"/>
          <a:stretch/>
        </p:blipFill>
        <p:spPr>
          <a:xfrm>
            <a:off x="7772400" y="5630126"/>
            <a:ext cx="1353766" cy="1227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28952" b="25334"/>
          <a:stretch/>
        </p:blipFill>
        <p:spPr>
          <a:xfrm>
            <a:off x="0" y="6095999"/>
            <a:ext cx="6640716" cy="7620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3269" y="-42437"/>
            <a:ext cx="9144000" cy="6858000"/>
          </a:xfrm>
          <a:prstGeom prst="rect">
            <a:avLst/>
          </a:prstGeom>
          <a:solidFill>
            <a:srgbClr val="F8F3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79700" b="4572"/>
          <a:stretch/>
        </p:blipFill>
        <p:spPr>
          <a:xfrm>
            <a:off x="7772400" y="5630126"/>
            <a:ext cx="1353766" cy="1227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28952" b="25334"/>
          <a:stretch/>
        </p:blipFill>
        <p:spPr>
          <a:xfrm>
            <a:off x="0" y="6095999"/>
            <a:ext cx="6640716" cy="762001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640716" y="6095999"/>
            <a:ext cx="1207883" cy="36924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0" i="1" kern="1200">
                <a:solidFill>
                  <a:schemeClr val="bg2"/>
                </a:solidFill>
                <a:latin typeface="Franklin Gothic Medium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482658" y="6465240"/>
            <a:ext cx="1447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Spidal.org</a:t>
            </a:r>
          </a:p>
        </p:txBody>
      </p:sp>
    </p:spTree>
    <p:extLst>
      <p:ext uri="{BB962C8B-B14F-4D97-AF65-F5344CB8AC3E}">
        <p14:creationId xmlns:p14="http://schemas.microsoft.com/office/powerpoint/2010/main" val="60053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1" r:id="rId2"/>
    <p:sldLayoutId id="2147484250" r:id="rId3"/>
    <p:sldLayoutId id="2147484257" r:id="rId4"/>
    <p:sldLayoutId id="2147484258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 i="0" u="none">
          <a:solidFill>
            <a:srgbClr val="B30838"/>
          </a:solidFill>
          <a:latin typeface="+mj-lt"/>
          <a:ea typeface="+mj-ea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 pitchFamily="-107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ical-cybertools.github.io/radical-pilot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danalysis.or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hyperlink" Target="https://becksteinlab.github.io/SPIDAL-MDAnalysis-Midas-tutoria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rg/MDAnalysi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danalysis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24001"/>
            <a:ext cx="9067800" cy="1981200"/>
          </a:xfrm>
        </p:spPr>
        <p:txBody>
          <a:bodyPr/>
          <a:lstStyle/>
          <a:p>
            <a:r>
              <a:rPr lang="en-US" sz="2400" dirty="0"/>
              <a:t>a</a:t>
            </a:r>
            <a:r>
              <a:rPr lang="en-US" sz="2400" dirty="0" smtClean="0"/>
              <a:t>nalysis of ensembles of molecular dynamics (MD) trajectories: </a:t>
            </a:r>
            <a:r>
              <a:rPr lang="en-US" sz="2400" b="1" dirty="0" smtClean="0"/>
              <a:t>MDAnalysis</a:t>
            </a:r>
            <a:r>
              <a:rPr lang="en-US" sz="2400" dirty="0" smtClean="0"/>
              <a:t> Python library </a:t>
            </a:r>
            <a:r>
              <a:rPr lang="en-US" sz="2400" dirty="0" smtClean="0">
                <a:hlinkClick r:id="rId2"/>
              </a:rPr>
              <a:t>http://mdanalysis.org</a:t>
            </a:r>
            <a:endParaRPr lang="en-US" sz="2400" dirty="0" smtClean="0"/>
          </a:p>
          <a:p>
            <a:r>
              <a:rPr lang="en-US" sz="2400" b="1" i="1" dirty="0" smtClean="0">
                <a:solidFill>
                  <a:srgbClr val="EE3A70"/>
                </a:solidFill>
              </a:rPr>
              <a:t>MAP-REDUCE </a:t>
            </a:r>
            <a:r>
              <a:rPr lang="en-US" sz="2400" dirty="0" smtClean="0"/>
              <a:t>with </a:t>
            </a:r>
            <a:r>
              <a:rPr lang="en-US" sz="2400" dirty="0" smtClean="0"/>
              <a:t>MIDAS </a:t>
            </a:r>
            <a:r>
              <a:rPr lang="en-US" sz="2400" b="1" dirty="0" err="1" smtClean="0"/>
              <a:t>radical.pilot</a:t>
            </a:r>
            <a:r>
              <a:rPr lang="en-US" sz="2400" dirty="0" smtClean="0"/>
              <a:t> </a:t>
            </a:r>
            <a:r>
              <a:rPr lang="en-US" sz="2400" dirty="0">
                <a:hlinkClick r:id="rId3"/>
              </a:rPr>
              <a:t>http://radical-cybertools.github.io/radical-pilot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814"/>
            <a:ext cx="9144000" cy="1363786"/>
          </a:xfrm>
        </p:spPr>
        <p:txBody>
          <a:bodyPr/>
          <a:lstStyle/>
          <a:p>
            <a:r>
              <a:rPr lang="en-US" dirty="0" smtClean="0"/>
              <a:t>Parallelizing </a:t>
            </a:r>
            <a:r>
              <a:rPr lang="en-US" dirty="0" smtClean="0"/>
              <a:t>analysis of </a:t>
            </a:r>
            <a:r>
              <a:rPr lang="en-US" dirty="0" err="1" smtClean="0"/>
              <a:t>biomolecular</a:t>
            </a:r>
            <a:r>
              <a:rPr lang="en-US" dirty="0" smtClean="0"/>
              <a:t> simulations:</a:t>
            </a:r>
            <a:r>
              <a:rPr lang="en-US" dirty="0"/>
              <a:t> </a:t>
            </a:r>
            <a:r>
              <a:rPr lang="en-US" i="1" dirty="0" smtClean="0"/>
              <a:t>MDAnalysis</a:t>
            </a:r>
            <a:r>
              <a:rPr lang="en-US" dirty="0" smtClean="0"/>
              <a:t> </a:t>
            </a:r>
            <a:r>
              <a:rPr lang="en-US" dirty="0" smtClean="0"/>
              <a:t>with MIDAS </a:t>
            </a:r>
            <a:r>
              <a:rPr lang="en-US" i="1" dirty="0" err="1" smtClean="0"/>
              <a:t>radical.pilot</a:t>
            </a:r>
            <a:endParaRPr lang="en-US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228600" y="3505200"/>
            <a:ext cx="2209800" cy="1447800"/>
            <a:chOff x="228600" y="3657600"/>
            <a:chExt cx="2209800" cy="1447800"/>
          </a:xfrm>
        </p:grpSpPr>
        <p:pic>
          <p:nvPicPr>
            <p:cNvPr id="4" name="mdanalysis-logo_squar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2000" y="3657600"/>
              <a:ext cx="974519" cy="9906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228600" y="4724400"/>
              <a:ext cx="22098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 bwMode="auto">
          <a:xfrm>
            <a:off x="2743200" y="4724400"/>
            <a:ext cx="1371600" cy="0"/>
          </a:xfrm>
          <a:prstGeom prst="straightConnector1">
            <a:avLst/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5486400"/>
            <a:ext cx="1817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radical.pilot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67200" y="3581400"/>
            <a:ext cx="2362201" cy="2209800"/>
            <a:chOff x="5029200" y="3505200"/>
            <a:chExt cx="2362200" cy="2209800"/>
          </a:xfrm>
        </p:grpSpPr>
        <p:sp>
          <p:nvSpPr>
            <p:cNvPr id="8" name="Rectangle 7"/>
            <p:cNvSpPr/>
            <p:nvPr/>
          </p:nvSpPr>
          <p:spPr bwMode="auto">
            <a:xfrm>
              <a:off x="5029200" y="35052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</a:t>
              </a: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script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029200" y="39624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</a:t>
              </a: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script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029200" y="44196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</a:t>
              </a: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script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29200" y="48768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</a:t>
              </a: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script 4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029200" y="53340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</a:t>
              </a: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script 5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53200" y="3124200"/>
            <a:ext cx="60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i="0" dirty="0" smtClean="0"/>
              <a:t>}</a:t>
            </a:r>
            <a:endParaRPr lang="en-US" sz="16000" i="0" dirty="0"/>
          </a:p>
        </p:txBody>
      </p:sp>
      <p:sp>
        <p:nvSpPr>
          <p:cNvPr id="25" name="Rectangle 24"/>
          <p:cNvSpPr/>
          <p:nvPr/>
        </p:nvSpPr>
        <p:spPr>
          <a:xfrm>
            <a:off x="2819400" y="3810000"/>
            <a:ext cx="944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EE3A70"/>
                </a:solidFill>
              </a:rPr>
              <a:t>MAP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62800" y="3810000"/>
            <a:ext cx="1560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E3A70"/>
                </a:solidFill>
              </a:rPr>
              <a:t>REDUCE</a:t>
            </a:r>
            <a:endParaRPr lang="en-US" dirty="0"/>
          </a:p>
        </p:txBody>
      </p:sp>
      <p:pic>
        <p:nvPicPr>
          <p:cNvPr id="29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4343400"/>
            <a:ext cx="1063096" cy="712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99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3159126"/>
          </a:xfrm>
        </p:spPr>
        <p:txBody>
          <a:bodyPr/>
          <a:lstStyle/>
          <a:p>
            <a:r>
              <a:rPr lang="en-US" dirty="0" smtClean="0"/>
              <a:t>Large number of calculations for a moderate ensemble of trajectories: e.g. </a:t>
            </a:r>
            <a:r>
              <a:rPr lang="en-US" i="1" dirty="0" smtClean="0"/>
              <a:t>N</a:t>
            </a:r>
            <a:r>
              <a:rPr lang="en-US" dirty="0" smtClean="0"/>
              <a:t>=400</a:t>
            </a:r>
            <a:r>
              <a:rPr lang="en-US" i="1" dirty="0" smtClean="0"/>
              <a:t> (tutorial)</a:t>
            </a:r>
            <a:r>
              <a:rPr lang="en-US" dirty="0" smtClean="0"/>
              <a:t>: 400 • 399 / 2 = 79,800</a:t>
            </a:r>
          </a:p>
          <a:p>
            <a:r>
              <a:rPr lang="en-US" dirty="0" smtClean="0"/>
              <a:t>BUT: </a:t>
            </a:r>
            <a:r>
              <a:rPr lang="en-US" i="1" dirty="0" smtClean="0"/>
              <a:t>N(N–1)</a:t>
            </a:r>
            <a:r>
              <a:rPr lang="en-US" dirty="0" smtClean="0"/>
              <a:t> </a:t>
            </a:r>
            <a:r>
              <a:rPr lang="en-US" b="1" dirty="0" smtClean="0"/>
              <a:t>independent</a:t>
            </a:r>
            <a:r>
              <a:rPr lang="en-US" dirty="0" smtClean="0"/>
              <a:t> calculations (each fairly expensive but of almost constant cost – number of frames in trajectories </a:t>
            </a:r>
            <a:r>
              <a:rPr lang="en-US" i="1" dirty="0" smtClean="0"/>
              <a:t>M</a:t>
            </a:r>
            <a:r>
              <a:rPr lang="en-US" dirty="0" smtClean="0"/>
              <a:t> is typically similar): </a:t>
            </a:r>
            <a:r>
              <a:rPr lang="en-US" dirty="0" smtClean="0">
                <a:solidFill>
                  <a:srgbClr val="EE3A70"/>
                </a:solidFill>
              </a:rPr>
              <a:t>pleasingly parallel</a:t>
            </a:r>
          </a:p>
          <a:p>
            <a:r>
              <a:rPr lang="en-US" b="1" dirty="0" smtClean="0">
                <a:solidFill>
                  <a:srgbClr val="EE3A70"/>
                </a:solidFill>
              </a:rPr>
              <a:t>MAP – REDUCE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split </a:t>
            </a:r>
            <a:r>
              <a:rPr lang="en-US" b="1" dirty="0" smtClean="0"/>
              <a:t>D</a:t>
            </a:r>
            <a:r>
              <a:rPr lang="en-US" dirty="0" smtClean="0"/>
              <a:t> into blocks of size </a:t>
            </a:r>
            <a:r>
              <a:rPr lang="en-US" i="1" dirty="0" smtClean="0"/>
              <a:t>w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compute block matrices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recombine blocks into full matrix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 distance matrix calculation with MIDAS </a:t>
            </a:r>
            <a:r>
              <a:rPr lang="en-US" dirty="0" err="1" smtClean="0"/>
              <a:t>radical.pilot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57800" y="2667000"/>
            <a:ext cx="3759200" cy="2819400"/>
            <a:chOff x="5105400" y="2819400"/>
            <a:chExt cx="3759200" cy="281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2819400"/>
              <a:ext cx="3759200" cy="2819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05400" y="28956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 err="1" smtClean="0">
                  <a:solidFill>
                    <a:srgbClr val="EE3A70"/>
                  </a:solidFill>
                </a:rPr>
                <a:t>radical.pilot</a:t>
              </a:r>
              <a:endParaRPr lang="en-US" b="1" i="0" dirty="0">
                <a:solidFill>
                  <a:srgbClr val="EE3A7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4267200"/>
            <a:ext cx="571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/>
            <a:r>
              <a:rPr lang="en-US" sz="2000" i="0" dirty="0"/>
              <a:t>MIDAS </a:t>
            </a:r>
            <a:r>
              <a:rPr lang="en-US" sz="2000" i="0" dirty="0" err="1" smtClean="0">
                <a:solidFill>
                  <a:srgbClr val="EE3A70"/>
                </a:solidFill>
              </a:rPr>
              <a:t>radical.pilot</a:t>
            </a:r>
            <a:r>
              <a:rPr lang="en-US" sz="2000" i="0" dirty="0" smtClean="0">
                <a:solidFill>
                  <a:srgbClr val="EE3A70"/>
                </a:solidFill>
              </a:rPr>
              <a:t> </a:t>
            </a:r>
            <a:r>
              <a:rPr lang="en-US" sz="2000" i="0" dirty="0" smtClean="0"/>
              <a:t>to</a:t>
            </a:r>
            <a:r>
              <a:rPr lang="en-US" sz="2000" i="0" dirty="0" smtClean="0">
                <a:solidFill>
                  <a:srgbClr val="EE3A70"/>
                </a:solidFill>
              </a:rPr>
              <a:t> manage </a:t>
            </a:r>
            <a:r>
              <a:rPr lang="en-US" sz="2000" i="0" dirty="0">
                <a:solidFill>
                  <a:srgbClr val="EE3A70"/>
                </a:solidFill>
              </a:rPr>
              <a:t>jobs </a:t>
            </a:r>
            <a:r>
              <a:rPr lang="en-US" sz="2000" i="0" dirty="0" smtClean="0"/>
              <a:t>for computing blocks: plug in </a:t>
            </a:r>
            <a:r>
              <a:rPr lang="en-US" sz="2000" b="1" i="0" dirty="0" smtClean="0"/>
              <a:t>serial</a:t>
            </a:r>
            <a:r>
              <a:rPr lang="en-US" sz="2000" i="0" dirty="0" smtClean="0"/>
              <a:t> MDAnalysis code </a:t>
            </a:r>
            <a:r>
              <a:rPr lang="en-US" sz="2000" b="1" i="0" dirty="0" smtClean="0"/>
              <a:t>without additional changes</a:t>
            </a:r>
            <a:r>
              <a:rPr lang="en-US" sz="2000" i="0" dirty="0" smtClean="0"/>
              <a:t>: </a:t>
            </a:r>
            <a:r>
              <a:rPr lang="en-US" sz="2000" b="1" dirty="0" smtClean="0"/>
              <a:t>easy</a:t>
            </a:r>
            <a:r>
              <a:rPr lang="en-US" sz="2000" i="0" dirty="0" smtClean="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-20320" y="5334000"/>
            <a:ext cx="906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342900">
              <a:buFont typeface="Wingdings" charset="0"/>
              <a:buChar char="à"/>
            </a:pPr>
            <a:r>
              <a:rPr lang="is-IS" sz="2000" i="0" dirty="0" smtClean="0">
                <a:sym typeface="Wingdings"/>
              </a:rPr>
              <a:t>Now do the tutorial</a:t>
            </a:r>
          </a:p>
          <a:p>
            <a:pPr marL="57150"/>
            <a:r>
              <a:rPr lang="en-US" sz="2000" i="0" dirty="0" smtClean="0">
                <a:sym typeface="Wingdings"/>
                <a:hlinkClick r:id="rId3"/>
              </a:rPr>
              <a:t>https</a:t>
            </a:r>
            <a:r>
              <a:rPr lang="en-US" sz="2000" i="0" dirty="0">
                <a:sym typeface="Wingdings"/>
                <a:hlinkClick r:id="rId3"/>
              </a:rPr>
              <a:t>://</a:t>
            </a:r>
            <a:r>
              <a:rPr lang="en-US" sz="2000" i="0" dirty="0" err="1">
                <a:sym typeface="Wingdings"/>
                <a:hlinkClick r:id="rId3"/>
              </a:rPr>
              <a:t>becksteinlab.github.io</a:t>
            </a:r>
            <a:r>
              <a:rPr lang="en-US" sz="2000" i="0" dirty="0">
                <a:sym typeface="Wingdings"/>
                <a:hlinkClick r:id="rId3"/>
              </a:rPr>
              <a:t>/SPIDAL-MDAnalysis-Midas-tutorial/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9434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762000"/>
          </a:xfrm>
        </p:spPr>
        <p:txBody>
          <a:bodyPr/>
          <a:lstStyle/>
          <a:p>
            <a:r>
              <a:rPr lang="en-US" dirty="0" smtClean="0"/>
              <a:t>MDAnalysis </a:t>
            </a:r>
            <a:r>
              <a:rPr lang="en-US" dirty="0" smtClean="0">
                <a:hlinkClick r:id="rId2"/>
              </a:rPr>
              <a:t>http://mdanalysis.org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7419"/>
            <a:ext cx="9144000" cy="1700982"/>
          </a:xfrm>
        </p:spPr>
        <p:txBody>
          <a:bodyPr/>
          <a:lstStyle/>
          <a:p>
            <a:pPr lvl="0"/>
            <a:r>
              <a:rPr lang="en-US" sz="2200" dirty="0" smtClean="0"/>
              <a:t>Open source </a:t>
            </a:r>
            <a:r>
              <a:rPr lang="en-US" sz="2200" b="1" dirty="0" smtClean="0"/>
              <a:t>Python Library </a:t>
            </a:r>
            <a:r>
              <a:rPr lang="en-US" sz="2200" dirty="0" smtClean="0"/>
              <a:t>that </a:t>
            </a:r>
            <a:r>
              <a:rPr lang="en-US" sz="2200" b="1" dirty="0" smtClean="0"/>
              <a:t>abstracts access to all common trajectory data formats </a:t>
            </a:r>
            <a:r>
              <a:rPr lang="en-US" sz="2200" dirty="0" smtClean="0"/>
              <a:t>used in the </a:t>
            </a:r>
            <a:r>
              <a:rPr lang="en-US" sz="2200" dirty="0" err="1" smtClean="0"/>
              <a:t>biomolecular</a:t>
            </a:r>
            <a:r>
              <a:rPr lang="en-US" sz="2200" dirty="0" smtClean="0"/>
              <a:t> simulation field.</a:t>
            </a:r>
          </a:p>
          <a:p>
            <a:pPr lvl="0"/>
            <a:r>
              <a:rPr lang="en-US" sz="2200" dirty="0" smtClean="0"/>
              <a:t>International </a:t>
            </a:r>
            <a:r>
              <a:rPr lang="en-US" sz="2200" b="1" dirty="0" smtClean="0"/>
              <a:t>developer</a:t>
            </a:r>
            <a:r>
              <a:rPr lang="en-US" sz="2200" dirty="0" smtClean="0"/>
              <a:t> (7 core developers, 36 contributors, 2 </a:t>
            </a:r>
            <a:r>
              <a:rPr lang="en-US" sz="2200" dirty="0" err="1" smtClean="0"/>
              <a:t>GSoC</a:t>
            </a:r>
            <a:r>
              <a:rPr lang="en-US" sz="2200" dirty="0" smtClean="0"/>
              <a:t> students, 2 REU students) </a:t>
            </a:r>
            <a:r>
              <a:rPr lang="en-US" sz="2200" dirty="0" smtClean="0"/>
              <a:t>and </a:t>
            </a:r>
            <a:r>
              <a:rPr lang="en-US" sz="2200" b="1" dirty="0" smtClean="0"/>
              <a:t>user community </a:t>
            </a:r>
            <a:r>
              <a:rPr lang="en-US" sz="2200" dirty="0" smtClean="0"/>
              <a:t>(~1k downloads per release, &gt;250 citations) </a:t>
            </a:r>
            <a:r>
              <a:rPr lang="en-US" sz="2200" dirty="0" smtClean="0">
                <a:hlinkClick r:id="rId3"/>
              </a:rPr>
              <a:t>https://github.org/MDAnalysis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4267200" y="2743200"/>
            <a:ext cx="441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i="0" dirty="0" smtClean="0"/>
              <a:t>Python/</a:t>
            </a:r>
            <a:r>
              <a:rPr lang="en-US" i="0" dirty="0" err="1" smtClean="0"/>
              <a:t>Cython</a:t>
            </a:r>
            <a:r>
              <a:rPr lang="en-US" i="0" dirty="0" smtClean="0"/>
              <a:t>/C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object oriented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~45k LOC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~24k lines comments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&gt; 4000 tests with CI</a:t>
            </a:r>
          </a:p>
          <a:p>
            <a:pPr marL="342900" indent="-342900">
              <a:buFontTx/>
              <a:buChar char="-"/>
            </a:pPr>
            <a:r>
              <a:rPr lang="en-US" i="0" dirty="0" err="1" smtClean="0"/>
              <a:t>licence</a:t>
            </a:r>
            <a:r>
              <a:rPr lang="en-US" i="0" dirty="0" smtClean="0"/>
              <a:t> GPL v2</a:t>
            </a:r>
          </a:p>
          <a:p>
            <a:pPr marL="342900" indent="-342900">
              <a:buFontTx/>
              <a:buChar char="-"/>
            </a:pPr>
            <a:r>
              <a:rPr lang="en-US" b="1" i="0" dirty="0" smtClean="0"/>
              <a:t>extensive documentation </a:t>
            </a:r>
            <a:r>
              <a:rPr lang="en-US" i="0" dirty="0" smtClean="0">
                <a:hlinkClick r:id="rId2"/>
              </a:rPr>
              <a:t>http://mdanalysis.org</a:t>
            </a:r>
            <a:r>
              <a:rPr lang="en-US" i="0" dirty="0" smtClean="0"/>
              <a:t> </a:t>
            </a:r>
          </a:p>
        </p:txBody>
      </p:sp>
      <p:pic>
        <p:nvPicPr>
          <p:cNvPr id="12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667000"/>
            <a:ext cx="3556228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4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800" y="1676400"/>
            <a:ext cx="3670384" cy="36703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582" y="76200"/>
            <a:ext cx="9092381" cy="838200"/>
          </a:xfrm>
        </p:spPr>
        <p:txBody>
          <a:bodyPr/>
          <a:lstStyle/>
          <a:p>
            <a:pPr algn="ctr"/>
            <a:r>
              <a:rPr lang="en-US" dirty="0" smtClean="0"/>
              <a:t>“Topology” + “Trajectory” = “Universe”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90600"/>
            <a:ext cx="9067800" cy="1219200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Universe</a:t>
            </a:r>
            <a:r>
              <a:rPr lang="en-US" dirty="0" smtClean="0"/>
              <a:t> </a:t>
            </a:r>
            <a:r>
              <a:rPr lang="en-US" dirty="0" smtClean="0"/>
              <a:t>binds </a:t>
            </a:r>
            <a:r>
              <a:rPr lang="en-US" i="1" dirty="0" smtClean="0"/>
              <a:t>topology</a:t>
            </a:r>
            <a:r>
              <a:rPr lang="en-US" dirty="0" smtClean="0"/>
              <a:t> (atom descriptions, static) and </a:t>
            </a:r>
            <a:r>
              <a:rPr lang="en-US" i="1" dirty="0" smtClean="0"/>
              <a:t>trajectory</a:t>
            </a:r>
            <a:r>
              <a:rPr lang="en-US" dirty="0" smtClean="0"/>
              <a:t> (coordinates</a:t>
            </a:r>
            <a:r>
              <a:rPr lang="en-US" dirty="0" smtClean="0"/>
              <a:t>, </a:t>
            </a:r>
            <a:r>
              <a:rPr lang="en-US" dirty="0" smtClean="0"/>
              <a:t>dynamic) data together</a:t>
            </a:r>
          </a:p>
        </p:txBody>
      </p:sp>
      <p:sp>
        <p:nvSpPr>
          <p:cNvPr id="5" name="Shape 227"/>
          <p:cNvSpPr/>
          <p:nvPr/>
        </p:nvSpPr>
        <p:spPr>
          <a:xfrm>
            <a:off x="381000" y="1905000"/>
            <a:ext cx="1187071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import</a:t>
            </a:r>
            <a:r>
              <a:rPr sz="1800" dirty="0"/>
              <a:t> </a:t>
            </a:r>
            <a:r>
              <a:rPr sz="1800" b="1" dirty="0">
                <a:solidFill>
                  <a:schemeClr val="accent1"/>
                </a:solidFill>
              </a:rPr>
              <a:t>MDAnalysis</a:t>
            </a:r>
            <a:r>
              <a:rPr sz="1800" dirty="0"/>
              <a:t> </a:t>
            </a: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as</a:t>
            </a:r>
            <a:r>
              <a:rPr sz="1800" dirty="0"/>
              <a:t> </a:t>
            </a:r>
            <a:r>
              <a:rPr sz="1800" b="1" dirty="0">
                <a:solidFill>
                  <a:schemeClr val="accent1"/>
                </a:solidFill>
              </a:rPr>
              <a:t>mda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u = mda.</a:t>
            </a:r>
            <a:r>
              <a:rPr sz="1800" dirty="0">
                <a:solidFill>
                  <a:srgbClr val="EE3A70"/>
                </a:solidFill>
              </a:rPr>
              <a:t>Universe</a:t>
            </a:r>
            <a:r>
              <a:rPr sz="1800" dirty="0"/>
              <a:t>(</a:t>
            </a:r>
            <a:r>
              <a:rPr sz="1800" dirty="0">
                <a:solidFill>
                  <a:schemeClr val="accent1"/>
                </a:solidFill>
              </a:rPr>
              <a:t>‘topol.tpr’</a:t>
            </a:r>
            <a:r>
              <a:rPr sz="1800" dirty="0"/>
              <a:t>, </a:t>
            </a:r>
            <a:r>
              <a:rPr sz="1800" dirty="0">
                <a:solidFill>
                  <a:schemeClr val="accent1"/>
                </a:solidFill>
              </a:rPr>
              <a:t>‘traj.xtc’</a:t>
            </a:r>
            <a:r>
              <a:rPr sz="1800" dirty="0"/>
              <a:t>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sz="1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 smtClean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sz="1800" dirty="0"/>
              <a:t>(u)</a:t>
            </a:r>
          </a:p>
        </p:txBody>
      </p:sp>
      <p:grpSp>
        <p:nvGrpSpPr>
          <p:cNvPr id="6" name="Group 230"/>
          <p:cNvGrpSpPr/>
          <p:nvPr/>
        </p:nvGrpSpPr>
        <p:grpSpPr>
          <a:xfrm>
            <a:off x="381000" y="3886200"/>
            <a:ext cx="4043991" cy="685799"/>
            <a:chOff x="0" y="134055"/>
            <a:chExt cx="4043990" cy="685798"/>
          </a:xfrm>
        </p:grpSpPr>
        <p:sp>
          <p:nvSpPr>
            <p:cNvPr id="7" name="Shape 228"/>
            <p:cNvSpPr/>
            <p:nvPr/>
          </p:nvSpPr>
          <p:spPr>
            <a:xfrm>
              <a:off x="0" y="134055"/>
              <a:ext cx="2092858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800" b="1" dirty="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</a:rPr>
                <a:t>print</a:t>
              </a:r>
              <a:r>
                <a:rPr sz="1800" dirty="0"/>
                <a:t>(u.atoms)</a:t>
              </a:r>
            </a:p>
          </p:txBody>
        </p:sp>
        <p:sp>
          <p:nvSpPr>
            <p:cNvPr id="8" name="Shape 229"/>
            <p:cNvSpPr/>
            <p:nvPr/>
          </p:nvSpPr>
          <p:spPr>
            <a:xfrm>
              <a:off x="13754" y="440262"/>
              <a:ext cx="403023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800" dirty="0"/>
                <a:t>&lt;</a:t>
              </a:r>
              <a:r>
                <a:rPr sz="1800" dirty="0">
                  <a:solidFill>
                    <a:schemeClr val="accent5"/>
                  </a:solidFill>
                </a:rPr>
                <a:t>AtomGroup</a:t>
              </a:r>
              <a:r>
                <a:rPr sz="1800" dirty="0"/>
                <a:t> with 12421 atoms&gt;</a:t>
              </a:r>
            </a:p>
          </p:txBody>
        </p:sp>
      </p:grpSp>
      <p:sp>
        <p:nvSpPr>
          <p:cNvPr id="9" name="Shape 231"/>
          <p:cNvSpPr/>
          <p:nvPr/>
        </p:nvSpPr>
        <p:spPr>
          <a:xfrm>
            <a:off x="381000" y="3048000"/>
            <a:ext cx="596954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&lt;</a:t>
            </a:r>
            <a:r>
              <a:rPr sz="1800" dirty="0">
                <a:solidFill>
                  <a:schemeClr val="accent5"/>
                </a:solidFill>
              </a:rPr>
              <a:t>Universe</a:t>
            </a:r>
            <a:r>
              <a:rPr sz="1800" dirty="0"/>
              <a:t> with 12421 atoms and 8993 bonds&gt;</a:t>
            </a:r>
          </a:p>
        </p:txBody>
      </p:sp>
      <p:sp>
        <p:nvSpPr>
          <p:cNvPr id="11" name="Shape 293"/>
          <p:cNvSpPr/>
          <p:nvPr/>
        </p:nvSpPr>
        <p:spPr>
          <a:xfrm>
            <a:off x="538480" y="5410200"/>
            <a:ext cx="3584211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for</a:t>
            </a:r>
            <a:r>
              <a:rPr sz="1800" dirty="0"/>
              <a:t> ts </a:t>
            </a: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in</a:t>
            </a:r>
            <a:r>
              <a:rPr sz="1800" dirty="0"/>
              <a:t> </a:t>
            </a:r>
            <a:r>
              <a:rPr sz="1800" dirty="0" smtClean="0"/>
              <a:t>u.</a:t>
            </a:r>
            <a:r>
              <a:rPr sz="1800" dirty="0" smtClean="0">
                <a:solidFill>
                  <a:srgbClr val="EE3A70"/>
                </a:solidFill>
              </a:rPr>
              <a:t>trajectory</a:t>
            </a:r>
            <a:r>
              <a:rPr sz="1800" dirty="0" smtClean="0"/>
              <a:t>:</a:t>
            </a:r>
            <a:endParaRPr sz="1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 </a:t>
            </a:r>
            <a:r>
              <a:rPr sz="1800" dirty="0" smtClean="0"/>
              <a:t>analyze</a:t>
            </a:r>
            <a:r>
              <a:rPr lang="en-US" sz="1800" dirty="0" smtClean="0"/>
              <a:t>_func</a:t>
            </a:r>
            <a:r>
              <a:rPr sz="1800" dirty="0" smtClean="0"/>
              <a:t>(</a:t>
            </a:r>
            <a:r>
              <a:rPr lang="en-US" sz="1800" dirty="0" smtClean="0"/>
              <a:t>u.atoms</a:t>
            </a:r>
            <a:r>
              <a:rPr sz="1800" dirty="0" smtClean="0"/>
              <a:t>)</a:t>
            </a:r>
            <a:endParaRPr sz="1800" dirty="0"/>
          </a:p>
        </p:txBody>
      </p:sp>
      <p:sp>
        <p:nvSpPr>
          <p:cNvPr id="3" name="Rectangle 2"/>
          <p:cNvSpPr/>
          <p:nvPr/>
        </p:nvSpPr>
        <p:spPr>
          <a:xfrm>
            <a:off x="5080" y="4648200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>
                <a:latin typeface="Arial"/>
                <a:cs typeface="Arial"/>
              </a:rPr>
              <a:t>Iterate over time steps in trajectory and process atoms </a:t>
            </a:r>
            <a:endParaRPr lang="en-US" sz="2000" i="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5052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>
                <a:latin typeface="Arial"/>
                <a:cs typeface="Arial"/>
              </a:rPr>
              <a:t>Particles are stored as </a:t>
            </a:r>
            <a:r>
              <a:rPr lang="en-US" sz="2000" i="0" dirty="0" err="1" smtClean="0">
                <a:latin typeface="Arial"/>
                <a:cs typeface="Arial"/>
              </a:rPr>
              <a:t>AtomGroups</a:t>
            </a:r>
            <a:endParaRPr lang="en-US" sz="20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22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Accessing atoms</a:t>
            </a:r>
            <a:r>
              <a:rPr dirty="0" smtClean="0"/>
              <a:t>: </a:t>
            </a:r>
            <a:r>
              <a:rPr lang="en-US" dirty="0" smtClean="0">
                <a:solidFill>
                  <a:srgbClr val="EE3A70"/>
                </a:solidFill>
              </a:rPr>
              <a:t>selections</a:t>
            </a:r>
            <a:r>
              <a:rPr lang="en-US" dirty="0" smtClean="0"/>
              <a:t> &amp; </a:t>
            </a:r>
            <a:r>
              <a:rPr i="1" dirty="0" err="1" smtClean="0">
                <a:solidFill>
                  <a:srgbClr val="EE3A70"/>
                </a:solidFill>
              </a:rPr>
              <a:t>AtomGroup</a:t>
            </a:r>
            <a:endParaRPr i="1" dirty="0">
              <a:solidFill>
                <a:srgbClr val="EE3A70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228600" y="1698021"/>
            <a:ext cx="4679885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protein =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u.atoms.</a:t>
            </a:r>
            <a:r>
              <a:rPr b="1" dirty="0">
                <a:solidFill>
                  <a:srgbClr val="EE3A70"/>
                </a:solidFill>
              </a:rPr>
              <a:t>select_atoms</a:t>
            </a:r>
            <a:r>
              <a:rPr dirty="0"/>
              <a:t>(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smtClean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“protein</a:t>
            </a:r>
            <a:r>
              <a:rPr lang="en-US" dirty="0" smtClean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 and backbone</a:t>
            </a:r>
            <a:r>
              <a:rPr dirty="0" smtClean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”</a:t>
            </a:r>
            <a:r>
              <a:rPr dirty="0"/>
              <a:t>)</a:t>
            </a:r>
          </a:p>
        </p:txBody>
      </p:sp>
      <p:pic>
        <p:nvPicPr>
          <p:cNvPr id="23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28019" t="19465" r="24989" b="24053"/>
          <a:stretch>
            <a:fillRect/>
          </a:stretch>
        </p:blipFill>
        <p:spPr>
          <a:xfrm>
            <a:off x="5638800" y="914400"/>
            <a:ext cx="2974011" cy="357457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36" name="Shape 236"/>
          <p:cNvSpPr/>
          <p:nvPr/>
        </p:nvSpPr>
        <p:spPr>
          <a:xfrm>
            <a:off x="228600" y="4740344"/>
            <a:ext cx="8242337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[&lt;Atom 1: N of type NH3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2: HT1 of type HC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3: HT2 of type HC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4: HT3 of type HC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5: CA of type CT1 of resname ALA, resid 1 and segid IFAB&gt;]]</a:t>
            </a:r>
          </a:p>
        </p:txBody>
      </p:sp>
      <p:sp>
        <p:nvSpPr>
          <p:cNvPr id="237" name="Shape 237"/>
          <p:cNvSpPr/>
          <p:nvPr/>
        </p:nvSpPr>
        <p:spPr>
          <a:xfrm>
            <a:off x="228600" y="4343400"/>
            <a:ext cx="4570209" cy="44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dirty="0"/>
              <a:t>(</a:t>
            </a: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list</a:t>
            </a:r>
            <a:r>
              <a:rPr dirty="0"/>
              <a:t>(protein</a:t>
            </a:r>
            <a:r>
              <a:rPr b="1" dirty="0">
                <a:solidFill>
                  <a:srgbClr val="EE3A70"/>
                </a:solidFill>
              </a:rPr>
              <a:t>[:5]</a:t>
            </a:r>
            <a:r>
              <a:rPr dirty="0"/>
              <a:t>))</a:t>
            </a:r>
          </a:p>
        </p:txBody>
      </p:sp>
      <p:sp>
        <p:nvSpPr>
          <p:cNvPr id="238" name="Shape 238"/>
          <p:cNvSpPr/>
          <p:nvPr/>
        </p:nvSpPr>
        <p:spPr>
          <a:xfrm>
            <a:off x="228600" y="3276600"/>
            <a:ext cx="3440241" cy="318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600" dirty="0"/>
              <a:t>&lt;AtomGroup with 2113 atoms&gt;</a:t>
            </a:r>
          </a:p>
        </p:txBody>
      </p:sp>
      <p:sp>
        <p:nvSpPr>
          <p:cNvPr id="239" name="Shape 239"/>
          <p:cNvSpPr/>
          <p:nvPr/>
        </p:nvSpPr>
        <p:spPr>
          <a:xfrm>
            <a:off x="228600" y="2895600"/>
            <a:ext cx="2781145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dirty="0"/>
              <a:t>(protein)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i="0" dirty="0"/>
              <a:t>C</a:t>
            </a:r>
            <a:r>
              <a:rPr lang="en-US" i="0" dirty="0" smtClean="0"/>
              <a:t>reate new groups with </a:t>
            </a:r>
            <a:r>
              <a:rPr lang="en-US" b="1" i="0" dirty="0" smtClean="0"/>
              <a:t>atom selections</a:t>
            </a:r>
            <a:r>
              <a:rPr lang="en-US" b="1" dirty="0" smtClean="0"/>
              <a:t> </a:t>
            </a:r>
            <a:r>
              <a:rPr lang="en-US" i="0" dirty="0" smtClean="0"/>
              <a:t>(full query language):</a:t>
            </a:r>
            <a:endParaRPr lang="en-US" i="0" dirty="0"/>
          </a:p>
        </p:txBody>
      </p:sp>
      <p:sp>
        <p:nvSpPr>
          <p:cNvPr id="11" name="Rectangle 10"/>
          <p:cNvSpPr/>
          <p:nvPr/>
        </p:nvSpPr>
        <p:spPr>
          <a:xfrm>
            <a:off x="0" y="3810000"/>
            <a:ext cx="579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i="0" dirty="0" err="1" smtClean="0"/>
              <a:t>AtomGroups</a:t>
            </a:r>
            <a:r>
              <a:rPr lang="en-US" i="0" dirty="0" smtClean="0"/>
              <a:t> behave like Python lists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602274410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7529" t="10909" r="13155" b="13744"/>
          <a:stretch>
            <a:fillRect/>
          </a:stretch>
        </p:blipFill>
        <p:spPr>
          <a:xfrm>
            <a:off x="5932522" y="306018"/>
            <a:ext cx="2826445" cy="307236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762000"/>
          </a:xfrm>
          <a:prstGeom prst="rect">
            <a:avLst/>
          </a:prstGeom>
        </p:spPr>
        <p:txBody>
          <a:bodyPr/>
          <a:lstStyle/>
          <a:p>
            <a:r>
              <a:rPr dirty="0"/>
              <a:t>Fundamental </a:t>
            </a:r>
            <a:r>
              <a:rPr lang="en-US" dirty="0" smtClean="0"/>
              <a:t>abstraction</a:t>
            </a:r>
            <a:r>
              <a:rPr dirty="0" smtClean="0"/>
              <a:t>: </a:t>
            </a:r>
            <a:r>
              <a:rPr i="1" dirty="0">
                <a:solidFill>
                  <a:srgbClr val="EE3A70"/>
                </a:solidFill>
              </a:rPr>
              <a:t>AtomGroup</a:t>
            </a:r>
          </a:p>
        </p:txBody>
      </p:sp>
      <p:sp>
        <p:nvSpPr>
          <p:cNvPr id="247" name="Shape 247"/>
          <p:cNvSpPr/>
          <p:nvPr/>
        </p:nvSpPr>
        <p:spPr>
          <a:xfrm>
            <a:off x="228600" y="1698958"/>
            <a:ext cx="5454377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solvshell =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u.atoms.</a:t>
            </a:r>
            <a:r>
              <a:rPr sz="1800" b="1" dirty="0">
                <a:solidFill>
                  <a:srgbClr val="EE3A70"/>
                </a:solidFill>
              </a:rPr>
              <a:t>select_atoms</a:t>
            </a:r>
            <a:r>
              <a:rPr sz="1800" dirty="0"/>
              <a:t>(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 </a:t>
            </a:r>
            <a:r>
              <a:rPr sz="1800" dirty="0">
                <a:solidFill>
                  <a:schemeClr val="accent1"/>
                </a:solidFill>
              </a:rPr>
              <a:t>“resname SOL and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>
                <a:solidFill>
                  <a:schemeClr val="accent1"/>
                </a:solidFill>
              </a:rPr>
              <a:t>     around 5.0 protein”</a:t>
            </a:r>
            <a:r>
              <a:rPr sz="1800" dirty="0"/>
              <a:t>)</a:t>
            </a:r>
          </a:p>
        </p:txBody>
      </p:sp>
      <p:sp>
        <p:nvSpPr>
          <p:cNvPr id="248" name="Shape 248"/>
          <p:cNvSpPr/>
          <p:nvPr/>
        </p:nvSpPr>
        <p:spPr>
          <a:xfrm>
            <a:off x="228600" y="2895600"/>
            <a:ext cx="2339441" cy="216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sz="1800" dirty="0"/>
              <a:t>(solvshell)</a:t>
            </a:r>
          </a:p>
        </p:txBody>
      </p:sp>
      <p:sp>
        <p:nvSpPr>
          <p:cNvPr id="249" name="Shape 249"/>
          <p:cNvSpPr/>
          <p:nvPr/>
        </p:nvSpPr>
        <p:spPr>
          <a:xfrm>
            <a:off x="228600" y="3210988"/>
            <a:ext cx="38612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800" dirty="0"/>
              <a:t>&lt;AtomGroup with 2792 atoms&gt;</a:t>
            </a:r>
          </a:p>
        </p:txBody>
      </p:sp>
      <p:sp>
        <p:nvSpPr>
          <p:cNvPr id="250" name="Shape 250"/>
          <p:cNvSpPr/>
          <p:nvPr/>
        </p:nvSpPr>
        <p:spPr>
          <a:xfrm>
            <a:off x="228600" y="4876800"/>
            <a:ext cx="3724661" cy="90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ag = protein + solvshell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ag.write(“prot_shell</a:t>
            </a:r>
            <a:r>
              <a:rPr sz="1800" b="1" dirty="0">
                <a:solidFill>
                  <a:srgbClr val="FE2500"/>
                </a:solidFill>
              </a:rPr>
              <a:t>.pdb</a:t>
            </a:r>
            <a:r>
              <a:rPr sz="1800" dirty="0"/>
              <a:t>”)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sz="1800" dirty="0"/>
              <a:t>(ag)</a:t>
            </a:r>
          </a:p>
        </p:txBody>
      </p:sp>
      <p:pic>
        <p:nvPicPr>
          <p:cNvPr id="251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7907" t="11377" r="14100" b="15400"/>
          <a:stretch>
            <a:fillRect/>
          </a:stretch>
        </p:blipFill>
        <p:spPr>
          <a:xfrm>
            <a:off x="5943600" y="3581400"/>
            <a:ext cx="2826023" cy="304337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52" name="Shape 252"/>
          <p:cNvSpPr/>
          <p:nvPr/>
        </p:nvSpPr>
        <p:spPr>
          <a:xfrm>
            <a:off x="228600" y="5715000"/>
            <a:ext cx="38612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5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800" dirty="0"/>
              <a:t>&lt;AtomGroup with 4905 atoms&gt;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8382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solidFill>
                  <a:srgbClr val="EE3A70"/>
                </a:solidFill>
              </a:rPr>
              <a:t>Selections</a:t>
            </a:r>
            <a:r>
              <a:rPr lang="en-US" i="0" dirty="0" smtClean="0"/>
              <a:t> allow fine control over which part of the system to analyze.</a:t>
            </a:r>
            <a:endParaRPr lang="en-US" i="0" dirty="0"/>
          </a:p>
        </p:txBody>
      </p:sp>
      <p:sp>
        <p:nvSpPr>
          <p:cNvPr id="13" name="Rectangle 12"/>
          <p:cNvSpPr/>
          <p:nvPr/>
        </p:nvSpPr>
        <p:spPr>
          <a:xfrm>
            <a:off x="228600" y="40386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/>
              <a:t>AtomGroups</a:t>
            </a:r>
            <a:r>
              <a:rPr lang="en-US" i="0" dirty="0" smtClean="0"/>
              <a:t> can be combined and written to files in </a:t>
            </a:r>
            <a:r>
              <a:rPr lang="en-US" i="0" dirty="0" smtClean="0">
                <a:solidFill>
                  <a:srgbClr val="EE3A70"/>
                </a:solidFill>
              </a:rPr>
              <a:t>any format</a:t>
            </a:r>
            <a:r>
              <a:rPr lang="en-US" i="0" dirty="0" smtClean="0"/>
              <a:t>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71172320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838200"/>
          </a:xfrm>
          <a:prstGeom prst="rect">
            <a:avLst/>
          </a:prstGeom>
        </p:spPr>
        <p:txBody>
          <a:bodyPr/>
          <a:lstStyle/>
          <a:p>
            <a:r>
              <a:rPr dirty="0"/>
              <a:t>Atom data as NumPy arrays </a:t>
            </a:r>
          </a:p>
        </p:txBody>
      </p:sp>
      <p:sp>
        <p:nvSpPr>
          <p:cNvPr id="279" name="Shape 279"/>
          <p:cNvSpPr/>
          <p:nvPr/>
        </p:nvSpPr>
        <p:spPr>
          <a:xfrm>
            <a:off x="76201" y="640410"/>
            <a:ext cx="9067800" cy="155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spcBef>
                <a:spcPts val="2953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i="0" dirty="0">
                <a:latin typeface="Arial"/>
                <a:cs typeface="Arial"/>
              </a:rPr>
              <a:t>AtomGroups contain particles (“atoms”).</a:t>
            </a:r>
          </a:p>
          <a:p>
            <a:pPr>
              <a:spcBef>
                <a:spcPts val="2953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i="0" dirty="0">
                <a:latin typeface="Arial"/>
                <a:cs typeface="Arial"/>
              </a:rPr>
              <a:t>Properties of all particles are </a:t>
            </a:r>
            <a:r>
              <a:rPr i="0" dirty="0">
                <a:solidFill>
                  <a:srgbClr val="EE3A70"/>
                </a:solidFill>
                <a:latin typeface="Arial"/>
                <a:cs typeface="Arial"/>
              </a:rPr>
              <a:t>NumPy </a:t>
            </a:r>
            <a:r>
              <a:rPr i="0" dirty="0" smtClean="0">
                <a:solidFill>
                  <a:srgbClr val="EE3A70"/>
                </a:solidFill>
                <a:latin typeface="Arial"/>
                <a:cs typeface="Arial"/>
              </a:rPr>
              <a:t>arrays</a:t>
            </a:r>
            <a:r>
              <a:rPr lang="en-US" i="0" dirty="0" smtClean="0">
                <a:latin typeface="Arial"/>
                <a:cs typeface="Arial"/>
              </a:rPr>
              <a:t> (common data structure in all scientific Python code: interoperability)</a:t>
            </a:r>
            <a:endParaRPr i="0" dirty="0">
              <a:latin typeface="Arial"/>
              <a:cs typeface="Arial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84183" y="2251875"/>
            <a:ext cx="6272247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array(['N', 'HT1', 'HT2', ..., 'OH2', 'H1', 'H2'],</a:t>
            </a:r>
          </a:p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     dtype='|S4')</a:t>
            </a:r>
          </a:p>
        </p:txBody>
      </p:sp>
      <p:sp>
        <p:nvSpPr>
          <p:cNvPr id="282" name="Shape 282"/>
          <p:cNvSpPr/>
          <p:nvPr/>
        </p:nvSpPr>
        <p:spPr>
          <a:xfrm>
            <a:off x="2784183" y="2861475"/>
            <a:ext cx="4806155" cy="81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array([-0.3  ,  0.33 ,  0.33 , </a:t>
            </a:r>
          </a:p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      ..., </a:t>
            </a:r>
          </a:p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      -0.834,  0.417,  0.417])</a:t>
            </a:r>
          </a:p>
        </p:txBody>
      </p:sp>
      <p:sp>
        <p:nvSpPr>
          <p:cNvPr id="283" name="Shape 283"/>
          <p:cNvSpPr/>
          <p:nvPr/>
        </p:nvSpPr>
        <p:spPr>
          <a:xfrm>
            <a:off x="2784183" y="3852075"/>
            <a:ext cx="6395377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array([[-12.57699966,  10.42199993,  -5.22900009],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[-13.59200001,  10.19900036,  -5.19299984],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[-12.31599998,  10.22900009,  -6.21700001],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...,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 -5.02600002, -12.31200027,  13.30200005],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 -5.45100021, -11.82499981,  12.59500027],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 -4.14099979, -12.47900009,  12.97900009]], 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dtype=float32)</a:t>
            </a:r>
          </a:p>
        </p:txBody>
      </p:sp>
      <p:sp>
        <p:nvSpPr>
          <p:cNvPr id="284" name="Shape 284"/>
          <p:cNvSpPr/>
          <p:nvPr/>
        </p:nvSpPr>
        <p:spPr>
          <a:xfrm>
            <a:off x="116155" y="2209800"/>
            <a:ext cx="1623669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ag.names</a:t>
            </a:r>
          </a:p>
        </p:txBody>
      </p:sp>
      <p:sp>
        <p:nvSpPr>
          <p:cNvPr id="285" name="Shape 285"/>
          <p:cNvSpPr/>
          <p:nvPr/>
        </p:nvSpPr>
        <p:spPr>
          <a:xfrm>
            <a:off x="116155" y="2899960"/>
            <a:ext cx="2009494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ag.charges</a:t>
            </a:r>
          </a:p>
        </p:txBody>
      </p:sp>
      <p:sp>
        <p:nvSpPr>
          <p:cNvPr id="286" name="Shape 286"/>
          <p:cNvSpPr/>
          <p:nvPr/>
        </p:nvSpPr>
        <p:spPr>
          <a:xfrm>
            <a:off x="116155" y="3747598"/>
            <a:ext cx="2395320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ag</a:t>
            </a:r>
            <a:r>
              <a:rPr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.positions</a:t>
            </a:r>
          </a:p>
        </p:txBody>
      </p:sp>
      <p:sp>
        <p:nvSpPr>
          <p:cNvPr id="287" name="Shape 287"/>
          <p:cNvSpPr/>
          <p:nvPr/>
        </p:nvSpPr>
        <p:spPr>
          <a:xfrm>
            <a:off x="117183" y="5223675"/>
            <a:ext cx="2588232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ag.velocities</a:t>
            </a:r>
          </a:p>
        </p:txBody>
      </p:sp>
      <p:sp>
        <p:nvSpPr>
          <p:cNvPr id="288" name="Shape 288"/>
          <p:cNvSpPr/>
          <p:nvPr/>
        </p:nvSpPr>
        <p:spPr>
          <a:xfrm>
            <a:off x="117183" y="5584788"/>
            <a:ext cx="1816581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ag.forces</a:t>
            </a:r>
          </a:p>
        </p:txBody>
      </p:sp>
      <p:pic>
        <p:nvPicPr>
          <p:cNvPr id="28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343400"/>
            <a:ext cx="2192913" cy="3696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9332913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Basic analysis pattern: </a:t>
            </a:r>
            <a:r>
              <a:rPr dirty="0">
                <a:solidFill>
                  <a:srgbClr val="EE3A70"/>
                </a:solidFill>
              </a:rPr>
              <a:t>Iterate</a:t>
            </a:r>
            <a:r>
              <a:rPr dirty="0">
                <a:solidFill>
                  <a:srgbClr val="EE3A70"/>
                </a:solidFill>
              </a:rPr>
              <a:t> </a:t>
            </a:r>
            <a:r>
              <a:rPr dirty="0"/>
              <a:t>over </a:t>
            </a:r>
            <a:r>
              <a:rPr dirty="0">
                <a:solidFill>
                  <a:srgbClr val="EE3A70"/>
                </a:solidFill>
              </a:rPr>
              <a:t>frames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768953" cy="1387078"/>
          </a:xfrm>
          <a:prstGeom prst="rect">
            <a:avLst/>
          </a:prstGeom>
        </p:spPr>
        <p:txBody>
          <a:bodyPr/>
          <a:lstStyle/>
          <a:p>
            <a:r>
              <a:rPr dirty="0"/>
              <a:t>trajectories contain </a:t>
            </a:r>
            <a:r>
              <a:rPr i="1" dirty="0">
                <a:solidFill>
                  <a:srgbClr val="EE3A70"/>
                </a:solidFill>
              </a:rPr>
              <a:t>frames</a:t>
            </a:r>
            <a:r>
              <a:rPr dirty="0"/>
              <a:t>: one snapshot of all particles at a specific time (</a:t>
            </a:r>
            <a:r>
              <a:rPr i="1" dirty="0">
                <a:solidFill>
                  <a:srgbClr val="EE3A70"/>
                </a:solidFill>
              </a:rPr>
              <a:t>positions</a:t>
            </a:r>
            <a:r>
              <a:rPr dirty="0"/>
              <a:t>[, </a:t>
            </a:r>
            <a:r>
              <a:rPr i="1" dirty="0"/>
              <a:t>velocities</a:t>
            </a:r>
            <a:r>
              <a:rPr dirty="0"/>
              <a:t>[</a:t>
            </a:r>
            <a:r>
              <a:rPr i="1" dirty="0"/>
              <a:t>, forces</a:t>
            </a:r>
            <a:r>
              <a:rPr dirty="0"/>
              <a:t>]])</a:t>
            </a:r>
          </a:p>
          <a:p>
            <a:r>
              <a:rPr dirty="0">
                <a:solidFill>
                  <a:srgbClr val="EE3A70"/>
                </a:solidFill>
                <a:latin typeface="Courier"/>
                <a:ea typeface="Courier"/>
                <a:cs typeface="Courier"/>
                <a:sym typeface="Courier"/>
              </a:rPr>
              <a:t>Universe.trajectory</a:t>
            </a:r>
            <a:r>
              <a:rPr dirty="0"/>
              <a:t> is </a:t>
            </a:r>
            <a:r>
              <a:rPr lang="en-US" dirty="0" smtClean="0"/>
              <a:t>a Python </a:t>
            </a:r>
            <a:r>
              <a:rPr dirty="0" smtClean="0"/>
              <a:t>iterable</a:t>
            </a:r>
            <a:endParaRPr dirty="0"/>
          </a:p>
        </p:txBody>
      </p:sp>
      <p:sp>
        <p:nvSpPr>
          <p:cNvPr id="293" name="Shape 293"/>
          <p:cNvSpPr/>
          <p:nvPr/>
        </p:nvSpPr>
        <p:spPr>
          <a:xfrm>
            <a:off x="808952" y="2808690"/>
            <a:ext cx="5493688" cy="81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for</a:t>
            </a:r>
            <a:r>
              <a:rPr dirty="0"/>
              <a:t> ts </a:t>
            </a: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in</a:t>
            </a:r>
            <a:r>
              <a:rPr dirty="0"/>
              <a:t> u.trajectory</a:t>
            </a:r>
            <a:r>
              <a:rPr dirty="0">
                <a:solidFill>
                  <a:srgbClr val="EE3A70"/>
                </a:solidFill>
              </a:rPr>
              <a:t>[::10]</a:t>
            </a:r>
            <a:r>
              <a:rPr dirty="0"/>
              <a:t>: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analyze(ag</a:t>
            </a:r>
            <a:r>
              <a:rPr dirty="0">
                <a:solidFill>
                  <a:srgbClr val="EE3A70"/>
                </a:solidFill>
              </a:rPr>
              <a:t>.positions</a:t>
            </a:r>
            <a:r>
              <a:rPr dirty="0"/>
              <a:t>)</a:t>
            </a:r>
          </a:p>
        </p:txBody>
      </p:sp>
      <p:sp>
        <p:nvSpPr>
          <p:cNvPr id="298" name="Shape 298"/>
          <p:cNvSpPr/>
          <p:nvPr/>
        </p:nvSpPr>
        <p:spPr>
          <a:xfrm>
            <a:off x="672431" y="2589009"/>
            <a:ext cx="5652169" cy="1327230"/>
          </a:xfrm>
          <a:prstGeom prst="roundRect">
            <a:avLst>
              <a:gd name="adj" fmla="val 13640"/>
            </a:avLst>
          </a:prstGeom>
          <a:ln w="50800">
            <a:solidFill>
              <a:schemeClr val="accent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solidFill>
                <a:srgbClr val="EE3A70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629400" y="3048000"/>
            <a:ext cx="2438400" cy="105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000" dirty="0" err="1" smtClean="0">
                <a:solidFill>
                  <a:srgbClr val="EE3A70"/>
                </a:solidFill>
                <a:latin typeface="Courier"/>
                <a:cs typeface="Courier"/>
              </a:rPr>
              <a:t>AtomGroup.positions</a:t>
            </a:r>
            <a:r>
              <a:rPr lang="en-US" dirty="0" smtClean="0">
                <a:solidFill>
                  <a:srgbClr val="EE3A70"/>
                </a:solidFill>
              </a:rPr>
              <a:t> </a:t>
            </a:r>
            <a:r>
              <a:rPr sz="2000" dirty="0" smtClean="0">
                <a:solidFill>
                  <a:srgbClr val="EE3A70"/>
                </a:solidFill>
                <a:latin typeface="Arial"/>
                <a:cs typeface="Arial"/>
              </a:rPr>
              <a:t>updates </a:t>
            </a:r>
            <a:r>
              <a:rPr sz="2000" dirty="0">
                <a:solidFill>
                  <a:srgbClr val="EE3A70"/>
                </a:solidFill>
                <a:latin typeface="Arial"/>
                <a:cs typeface="Arial"/>
              </a:rPr>
              <a:t>every step</a:t>
            </a:r>
          </a:p>
        </p:txBody>
      </p:sp>
      <p:sp>
        <p:nvSpPr>
          <p:cNvPr id="300" name="Shape 300"/>
          <p:cNvSpPr/>
          <p:nvPr/>
        </p:nvSpPr>
        <p:spPr>
          <a:xfrm flipH="1" flipV="1">
            <a:off x="5016297" y="3576330"/>
            <a:ext cx="1536903" cy="23366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400"/>
            </a:pPr>
            <a:endParaRPr/>
          </a:p>
        </p:txBody>
      </p:sp>
      <p:sp>
        <p:nvSpPr>
          <p:cNvPr id="12" name="Shape 300"/>
          <p:cNvSpPr/>
          <p:nvPr/>
        </p:nvSpPr>
        <p:spPr>
          <a:xfrm flipH="1">
            <a:off x="5334000" y="2286000"/>
            <a:ext cx="1371600" cy="60960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400"/>
            </a:pPr>
            <a:endParaRPr/>
          </a:p>
        </p:txBody>
      </p:sp>
      <p:sp>
        <p:nvSpPr>
          <p:cNvPr id="13" name="Shape 299"/>
          <p:cNvSpPr/>
          <p:nvPr/>
        </p:nvSpPr>
        <p:spPr>
          <a:xfrm>
            <a:off x="6781800" y="1502817"/>
            <a:ext cx="2133600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000" dirty="0" smtClean="0">
                <a:solidFill>
                  <a:srgbClr val="EE3A70"/>
                </a:solidFill>
                <a:latin typeface="Arial"/>
                <a:cs typeface="Arial"/>
              </a:rPr>
              <a:t>Python iterator syntax (e.g., slicing every 10</a:t>
            </a:r>
            <a:r>
              <a:rPr lang="en-US" sz="2000" baseline="30000" dirty="0" smtClean="0">
                <a:solidFill>
                  <a:srgbClr val="EE3A70"/>
                </a:solidFill>
                <a:latin typeface="Arial"/>
                <a:cs typeface="Arial"/>
              </a:rPr>
              <a:t>th</a:t>
            </a:r>
            <a:r>
              <a:rPr lang="en-US" sz="2000" dirty="0" smtClean="0">
                <a:solidFill>
                  <a:srgbClr val="EE3A70"/>
                </a:solidFill>
                <a:latin typeface="Arial"/>
                <a:cs typeface="Arial"/>
              </a:rPr>
              <a:t> frame)</a:t>
            </a:r>
            <a:endParaRPr sz="2000" dirty="0">
              <a:solidFill>
                <a:srgbClr val="EE3A7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41910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iteration reads data from disk for each frame (out of core processing, no limitations to trajectory and system sizes)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alternatively: load a subset of all coordinates into a NumPy array and hold it all in memory for fast processing:</a:t>
            </a:r>
            <a:endParaRPr lang="en-US" sz="2000" i="0" dirty="0"/>
          </a:p>
        </p:txBody>
      </p:sp>
      <p:sp>
        <p:nvSpPr>
          <p:cNvPr id="3" name="Rectangle 2"/>
          <p:cNvSpPr/>
          <p:nvPr/>
        </p:nvSpPr>
        <p:spPr>
          <a:xfrm>
            <a:off x="685800" y="54864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 err="1" smtClean="0"/>
              <a:t>positions_protein</a:t>
            </a:r>
            <a:r>
              <a:rPr lang="en-US" sz="2000" dirty="0" smtClean="0"/>
              <a:t> = </a:t>
            </a:r>
            <a:r>
              <a:rPr lang="en-US" sz="2000" dirty="0" err="1" smtClean="0"/>
              <a:t>u.trajectory.timeseries</a:t>
            </a:r>
            <a:r>
              <a:rPr lang="en-US" sz="2000" dirty="0" smtClean="0"/>
              <a:t>(protein)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3156897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762000"/>
            <a:ext cx="8991600" cy="1828800"/>
          </a:xfrm>
        </p:spPr>
        <p:txBody>
          <a:bodyPr/>
          <a:lstStyle/>
          <a:p>
            <a:r>
              <a:rPr lang="en-US" dirty="0" smtClean="0"/>
              <a:t>quantify difference between trajectories (paths 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dirty="0" smtClean="0"/>
              <a:t> in 3</a:t>
            </a:r>
            <a:r>
              <a:rPr lang="en-US" i="1" dirty="0" smtClean="0"/>
              <a:t>N</a:t>
            </a:r>
            <a:r>
              <a:rPr lang="en-US" dirty="0" smtClean="0"/>
              <a:t> dimensional configuration space) – without low-dimensional projections!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metric on paths</a:t>
            </a:r>
            <a:r>
              <a:rPr lang="en-US" dirty="0" smtClean="0"/>
              <a:t> </a:t>
            </a:r>
            <a:r>
              <a:rPr lang="en-US" dirty="0" smtClean="0">
                <a:latin typeface="Symbol" charset="2"/>
                <a:cs typeface="Symbol" charset="2"/>
              </a:rPr>
              <a:t>d</a:t>
            </a:r>
            <a:r>
              <a:rPr lang="en-US" dirty="0" smtClean="0"/>
              <a:t>(</a:t>
            </a:r>
            <a:r>
              <a:rPr lang="en-US" i="1" dirty="0" smtClean="0"/>
              <a:t>P, Q</a:t>
            </a:r>
            <a:r>
              <a:rPr lang="en-US" dirty="0" smtClean="0"/>
              <a:t>) (from computational geometry)</a:t>
            </a:r>
          </a:p>
          <a:p>
            <a:pPr lvl="1"/>
            <a:r>
              <a:rPr lang="en-US" dirty="0" err="1" smtClean="0"/>
              <a:t>Fr</a:t>
            </a:r>
            <a:r>
              <a:rPr lang="en-US" dirty="0" err="1" smtClean="0"/>
              <a:t>échet</a:t>
            </a:r>
            <a:r>
              <a:rPr lang="en-US" dirty="0" smtClean="0"/>
              <a:t> metric</a:t>
            </a:r>
          </a:p>
          <a:p>
            <a:pPr lvl="1"/>
            <a:r>
              <a:rPr lang="en-US" dirty="0" err="1" smtClean="0"/>
              <a:t>Hausdorff</a:t>
            </a:r>
            <a:r>
              <a:rPr lang="en-US" dirty="0" smtClean="0"/>
              <a:t> metric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838200"/>
          </a:xfrm>
        </p:spPr>
        <p:txBody>
          <a:bodyPr/>
          <a:lstStyle/>
          <a:p>
            <a:r>
              <a:rPr lang="en-US" dirty="0" smtClean="0"/>
              <a:t>Path Similarity Analysis*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88392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baseline="30000" dirty="0" smtClean="0"/>
              <a:t>*S</a:t>
            </a:r>
            <a:r>
              <a:rPr lang="en-US" sz="2000" i="0" baseline="30000" dirty="0"/>
              <a:t>. L. </a:t>
            </a:r>
            <a:r>
              <a:rPr lang="en-US" sz="2000" i="0" baseline="30000" dirty="0" err="1"/>
              <a:t>Seyler</a:t>
            </a:r>
            <a:r>
              <a:rPr lang="en-US" sz="2000" i="0" baseline="30000" dirty="0"/>
              <a:t>, A. Kumar, M. F. Thorpe, and O. Beckstein. </a:t>
            </a:r>
            <a:r>
              <a:rPr lang="en-US" sz="2000" baseline="30000" dirty="0"/>
              <a:t>Path similarity analysis: A method for quantifying macromolecular pathways. </a:t>
            </a:r>
            <a:r>
              <a:rPr lang="en-US" sz="2000" b="1" i="0" baseline="30000" dirty="0" err="1"/>
              <a:t>PLoS</a:t>
            </a:r>
            <a:r>
              <a:rPr lang="en-US" sz="2000" b="1" i="0" baseline="30000" dirty="0"/>
              <a:t> </a:t>
            </a:r>
            <a:r>
              <a:rPr lang="en-US" sz="2000" b="1" i="0" baseline="30000" dirty="0" err="1"/>
              <a:t>Comput</a:t>
            </a:r>
            <a:r>
              <a:rPr lang="en-US" sz="2000" b="1" i="0" baseline="30000" dirty="0"/>
              <a:t> </a:t>
            </a:r>
            <a:r>
              <a:rPr lang="en-US" sz="2000" b="1" i="0" baseline="30000" dirty="0" err="1"/>
              <a:t>Biol</a:t>
            </a:r>
            <a:r>
              <a:rPr lang="en-US" sz="2000" i="0" baseline="30000" dirty="0"/>
              <a:t>, 11(10):e1004568, 10 2015. </a:t>
            </a:r>
            <a:r>
              <a:rPr lang="en-US" sz="2000" i="0" baseline="30000" dirty="0" err="1"/>
              <a:t>doi</a:t>
            </a:r>
            <a:r>
              <a:rPr lang="en-US" sz="2000" i="0" baseline="30000" dirty="0"/>
              <a:t>: 10.1371/</a:t>
            </a:r>
            <a:r>
              <a:rPr lang="en-US" sz="2000" i="0" baseline="30000" dirty="0" err="1"/>
              <a:t>journal.pcbi</a:t>
            </a:r>
            <a:r>
              <a:rPr lang="en-US" sz="2000" i="0" baseline="30000" dirty="0"/>
              <a:t>. 1004568.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8763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30838"/>
                </a:solidFill>
              </a:rPr>
              <a:t>Applications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evaluation of path sampling algorithms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extraction of molecular-scale determinants for path differences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selection of pathways for enhanced sampling approaches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computation of order parameters for macromolecular transitions</a:t>
            </a:r>
            <a:endParaRPr lang="en-US" sz="2000" i="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/>
              <a:t>for </a:t>
            </a:r>
            <a:r>
              <a:rPr lang="en-US" sz="2000" dirty="0"/>
              <a:t>N</a:t>
            </a:r>
            <a:r>
              <a:rPr lang="en-US" sz="2000" i="0" dirty="0"/>
              <a:t> </a:t>
            </a:r>
            <a:r>
              <a:rPr lang="en-US" sz="2000" i="0" dirty="0" smtClean="0"/>
              <a:t>trajectories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compute </a:t>
            </a:r>
            <a:r>
              <a:rPr lang="en-US" sz="2000" dirty="0"/>
              <a:t>the (symmetric) N x N </a:t>
            </a:r>
            <a:r>
              <a:rPr lang="en-US" sz="2000" b="1" dirty="0"/>
              <a:t>distance matrix</a:t>
            </a:r>
            <a:r>
              <a:rPr lang="en-US" sz="2000" dirty="0"/>
              <a:t> </a:t>
            </a:r>
            <a:r>
              <a:rPr lang="en-US" sz="2000" b="1" i="0" dirty="0" err="1"/>
              <a:t>D</a:t>
            </a:r>
            <a:r>
              <a:rPr lang="en-US" sz="2000" baseline="-25000" dirty="0" err="1"/>
              <a:t>ij</a:t>
            </a:r>
            <a:r>
              <a:rPr lang="en-US" sz="2000" dirty="0"/>
              <a:t> = </a:t>
            </a:r>
            <a:r>
              <a:rPr lang="en-US" sz="2000" dirty="0">
                <a:latin typeface="Symbol" charset="2"/>
                <a:cs typeface="Symbol" charset="2"/>
              </a:rPr>
              <a:t>d</a:t>
            </a:r>
            <a:r>
              <a:rPr lang="en-US" sz="2000" dirty="0"/>
              <a:t>(P</a:t>
            </a:r>
            <a:r>
              <a:rPr lang="en-US" sz="2000" baseline="-25000" dirty="0"/>
              <a:t>i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j</a:t>
            </a:r>
            <a:r>
              <a:rPr lang="en-US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cluster </a:t>
            </a:r>
            <a:r>
              <a:rPr lang="en-US" sz="2000" b="1" i="0" dirty="0" smtClean="0"/>
              <a:t>D</a:t>
            </a:r>
            <a:endParaRPr lang="en-US" sz="2000" i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76400"/>
            <a:ext cx="3681727" cy="28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990600"/>
            <a:ext cx="5105400" cy="1905000"/>
          </a:xfrm>
        </p:spPr>
        <p:txBody>
          <a:bodyPr/>
          <a:lstStyle/>
          <a:p>
            <a:r>
              <a:rPr lang="en-US" dirty="0" smtClean="0"/>
              <a:t>Trajectories with ~</a:t>
            </a:r>
            <a:r>
              <a:rPr lang="en-US" i="1" dirty="0" smtClean="0"/>
              <a:t>M</a:t>
            </a:r>
            <a:r>
              <a:rPr lang="en-US" dirty="0" smtClean="0"/>
              <a:t> frames</a:t>
            </a:r>
          </a:p>
          <a:p>
            <a:r>
              <a:rPr lang="en-US" dirty="0" smtClean="0"/>
              <a:t>point-wise distance </a:t>
            </a:r>
            <a:r>
              <a:rPr lang="en-US" i="1" dirty="0" smtClean="0">
                <a:solidFill>
                  <a:srgbClr val="598EDD"/>
                </a:solidFill>
              </a:rPr>
              <a:t>d(</a:t>
            </a:r>
            <a:r>
              <a:rPr lang="en-US" i="1" dirty="0" err="1" smtClean="0">
                <a:solidFill>
                  <a:srgbClr val="598EDD"/>
                </a:solidFill>
              </a:rPr>
              <a:t>p,q</a:t>
            </a:r>
            <a:r>
              <a:rPr lang="en-US" i="1" dirty="0" smtClean="0">
                <a:solidFill>
                  <a:srgbClr val="598EDD"/>
                </a:solidFill>
              </a:rPr>
              <a:t>)</a:t>
            </a:r>
            <a:r>
              <a:rPr lang="en-US" dirty="0" smtClean="0">
                <a:solidFill>
                  <a:srgbClr val="598EDD"/>
                </a:solidFill>
              </a:rPr>
              <a:t> </a:t>
            </a:r>
            <a:r>
              <a:rPr lang="en-US" dirty="0" smtClean="0"/>
              <a:t>between frames </a:t>
            </a:r>
            <a:r>
              <a:rPr lang="en-US" i="1" dirty="0" smtClean="0"/>
              <a:t>p</a:t>
            </a:r>
            <a:r>
              <a:rPr lang="en-US" dirty="0" smtClean="0"/>
              <a:t> and </a:t>
            </a:r>
            <a:r>
              <a:rPr lang="en-US" i="1" dirty="0" smtClean="0"/>
              <a:t>q</a:t>
            </a:r>
            <a:r>
              <a:rPr lang="en-US" dirty="0" smtClean="0"/>
              <a:t>: e.g.</a:t>
            </a:r>
          </a:p>
          <a:p>
            <a:r>
              <a:rPr lang="en-US" dirty="0" err="1" smtClean="0">
                <a:solidFill>
                  <a:srgbClr val="FF6600"/>
                </a:solidFill>
              </a:rPr>
              <a:t>Hausdorff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distance: O(</a:t>
            </a:r>
            <a:r>
              <a:rPr lang="en-US" i="1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) (naïve)</a:t>
            </a:r>
            <a:endParaRPr lang="en-US" dirty="0"/>
          </a:p>
        </p:txBody>
      </p:sp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9" y="2438400"/>
            <a:ext cx="7315201" cy="795719"/>
          </a:xfrm>
          <a:prstGeom prst="rect">
            <a:avLst/>
          </a:prstGeom>
          <a:ln w="12700"/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00" y="1676400"/>
            <a:ext cx="240949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400" y="3657600"/>
            <a:ext cx="5867400" cy="6599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225"/>
          <p:cNvGrpSpPr/>
          <p:nvPr/>
        </p:nvGrpSpPr>
        <p:grpSpPr>
          <a:xfrm>
            <a:off x="5562600" y="152400"/>
            <a:ext cx="3169161" cy="2057400"/>
            <a:chOff x="0" y="0"/>
            <a:chExt cx="4597400" cy="2984603"/>
          </a:xfrm>
        </p:grpSpPr>
        <p:pic>
          <p:nvPicPr>
            <p:cNvPr id="17" name="matching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597400" cy="29846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Shape 218"/>
            <p:cNvSpPr/>
            <p:nvPr/>
          </p:nvSpPr>
          <p:spPr>
            <a:xfrm>
              <a:off x="2554413" y="322843"/>
              <a:ext cx="443302" cy="5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800">
                  <a:solidFill>
                    <a:srgbClr val="B6251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/>
                <a:t>P</a:t>
              </a:r>
            </a:p>
          </p:txBody>
        </p:sp>
        <p:sp>
          <p:nvSpPr>
            <p:cNvPr id="19" name="Shape 219"/>
            <p:cNvSpPr/>
            <p:nvPr/>
          </p:nvSpPr>
          <p:spPr>
            <a:xfrm>
              <a:off x="2150364" y="2139295"/>
              <a:ext cx="480418" cy="5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800">
                  <a:solidFill>
                    <a:srgbClr val="1326C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/>
                <a:t>Q</a:t>
              </a:r>
            </a:p>
          </p:txBody>
        </p:sp>
        <p:grpSp>
          <p:nvGrpSpPr>
            <p:cNvPr id="20" name="Group 224"/>
            <p:cNvGrpSpPr/>
            <p:nvPr/>
          </p:nvGrpSpPr>
          <p:grpSpPr>
            <a:xfrm>
              <a:off x="63500" y="368351"/>
              <a:ext cx="1815733" cy="2538805"/>
              <a:chOff x="0" y="0"/>
              <a:chExt cx="1815732" cy="2538804"/>
            </a:xfrm>
          </p:grpSpPr>
          <p:sp>
            <p:nvSpPr>
              <p:cNvPr id="21" name="Shape 220"/>
              <p:cNvSpPr/>
              <p:nvPr/>
            </p:nvSpPr>
            <p:spPr>
              <a:xfrm>
                <a:off x="1419440" y="717050"/>
                <a:ext cx="120220" cy="1169400"/>
              </a:xfrm>
              <a:prstGeom prst="line">
                <a:avLst/>
              </a:prstGeom>
              <a:noFill/>
              <a:ln w="63500" cap="flat">
                <a:solidFill>
                  <a:srgbClr val="43A7F9"/>
                </a:solidFill>
                <a:prstDash val="solid"/>
                <a:round/>
                <a:headEnd type="oval" w="med" len="med"/>
                <a:tailEnd type="oval" w="med" len="med"/>
              </a:ln>
              <a:effectLst>
                <a:outerShdw blurRad="25400" dist="38100" dir="2700000" rotWithShape="0">
                  <a:srgbClr val="000000">
                    <a:alpha val="67965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22" name="dropped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816100"/>
                <a:ext cx="927100" cy="381000"/>
              </a:xfrm>
              <a:prstGeom prst="rect">
                <a:avLst/>
              </a:prstGeom>
              <a:ln w="12700" cap="flat">
                <a:noFill/>
                <a:round/>
              </a:ln>
              <a:effectLst/>
            </p:spPr>
          </p:pic>
          <p:sp>
            <p:nvSpPr>
              <p:cNvPr id="23" name="Shape 222"/>
              <p:cNvSpPr/>
              <p:nvPr/>
            </p:nvSpPr>
            <p:spPr>
              <a:xfrm>
                <a:off x="1282700" y="0"/>
                <a:ext cx="507632" cy="684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marL="57799" marR="57799" algn="l" defTabSz="1295400">
                  <a:defRPr sz="3400" i="1">
                    <a:solidFill>
                      <a:srgbClr val="FE2500"/>
                    </a:solidFill>
                    <a:uFill>
                      <a:solidFill>
                        <a:srgbClr val="FE25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400"/>
                  <a:t>p</a:t>
                </a:r>
              </a:p>
            </p:txBody>
          </p:sp>
          <p:sp>
            <p:nvSpPr>
              <p:cNvPr id="24" name="Shape 223"/>
              <p:cNvSpPr/>
              <p:nvPr/>
            </p:nvSpPr>
            <p:spPr>
              <a:xfrm>
                <a:off x="1308100" y="1854200"/>
                <a:ext cx="507632" cy="684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marL="57799" marR="57799" algn="l" defTabSz="1295400">
                  <a:defRPr sz="3400" i="1">
                    <a:solidFill>
                      <a:srgbClr val="0146F5"/>
                    </a:solidFill>
                    <a:uFill>
                      <a:solidFill>
                        <a:srgbClr val="0146F5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400" dirty="0"/>
                  <a:t>q</a:t>
                </a: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76200" y="3276600"/>
            <a:ext cx="6994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>
                <a:solidFill>
                  <a:srgbClr val="008000"/>
                </a:solidFill>
                <a:latin typeface="Arial (Body)"/>
                <a:cs typeface="Arial (Body)"/>
              </a:rPr>
              <a:t>discrete </a:t>
            </a:r>
            <a:r>
              <a:rPr lang="en-US" sz="2000" i="0" dirty="0" err="1" smtClean="0">
                <a:solidFill>
                  <a:srgbClr val="008000"/>
                </a:solidFill>
                <a:latin typeface="Arial (Body)"/>
                <a:cs typeface="Arial (Body)"/>
              </a:rPr>
              <a:t>Fr</a:t>
            </a:r>
            <a:r>
              <a:rPr lang="en-US" sz="2000" i="0" dirty="0" err="1" smtClean="0">
                <a:solidFill>
                  <a:srgbClr val="008000"/>
                </a:solidFill>
                <a:latin typeface="Arial (Body)"/>
                <a:cs typeface="Arial (Body)"/>
              </a:rPr>
              <a:t>échet</a:t>
            </a:r>
            <a:r>
              <a:rPr lang="en-US" sz="2000" i="0" dirty="0" smtClean="0">
                <a:solidFill>
                  <a:srgbClr val="008000"/>
                </a:solidFill>
                <a:latin typeface="Arial (Body)"/>
                <a:cs typeface="Arial (Body)"/>
              </a:rPr>
              <a:t> </a:t>
            </a:r>
            <a:r>
              <a:rPr lang="en-US" sz="2000" i="0" dirty="0" smtClean="0">
                <a:latin typeface="Arial (Body)"/>
                <a:cs typeface="Arial (Body)"/>
              </a:rPr>
              <a:t>distance: </a:t>
            </a:r>
            <a:r>
              <a:rPr lang="en-US" sz="2000" i="0" dirty="0" smtClean="0">
                <a:latin typeface="Arial (Body)"/>
                <a:cs typeface="Arial (Body)"/>
              </a:rPr>
              <a:t>O</a:t>
            </a:r>
            <a:r>
              <a:rPr lang="en-US" sz="2000" i="0" dirty="0">
                <a:latin typeface="Arial (Body)"/>
                <a:cs typeface="Arial (Body)"/>
              </a:rPr>
              <a:t>(</a:t>
            </a:r>
            <a:r>
              <a:rPr lang="en-US" sz="2000" dirty="0">
                <a:latin typeface="Arial (Body)"/>
                <a:cs typeface="Arial (Body)"/>
              </a:rPr>
              <a:t>M</a:t>
            </a:r>
            <a:r>
              <a:rPr lang="en-US" sz="2000" i="0" baseline="30000" dirty="0">
                <a:latin typeface="Arial (Body)"/>
                <a:cs typeface="Arial (Body)"/>
              </a:rPr>
              <a:t>2</a:t>
            </a:r>
            <a:r>
              <a:rPr lang="en-US" sz="2000" i="0" dirty="0" smtClean="0">
                <a:latin typeface="Arial (Body)"/>
                <a:cs typeface="Arial (Body)"/>
              </a:rPr>
              <a:t>) (dynamic programming)</a:t>
            </a:r>
            <a:endParaRPr lang="en-US" sz="2000" i="0" dirty="0">
              <a:latin typeface="Arial (Body)"/>
              <a:cs typeface="Arial (Body)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4495800"/>
            <a:ext cx="73152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i="0" dirty="0"/>
              <a:t>for </a:t>
            </a:r>
            <a:r>
              <a:rPr lang="en-US" b="1" dirty="0">
                <a:solidFill>
                  <a:srgbClr val="EE3A70"/>
                </a:solidFill>
              </a:rPr>
              <a:t>N</a:t>
            </a:r>
            <a:r>
              <a:rPr lang="en-US" b="1" i="0" dirty="0">
                <a:solidFill>
                  <a:srgbClr val="EE3A70"/>
                </a:solidFill>
              </a:rPr>
              <a:t> </a:t>
            </a:r>
            <a:r>
              <a:rPr lang="en-US" b="1" i="0" dirty="0" smtClean="0">
                <a:solidFill>
                  <a:srgbClr val="EE3A70"/>
                </a:solidFill>
              </a:rPr>
              <a:t>trajectories</a:t>
            </a:r>
            <a:r>
              <a:rPr lang="en-US" b="1" i="0" dirty="0" smtClean="0"/>
              <a:t>: </a:t>
            </a:r>
            <a:r>
              <a:rPr lang="en-US" i="0" dirty="0" smtClean="0">
                <a:latin typeface="Arial (Body)"/>
                <a:cs typeface="Arial (Body)"/>
              </a:rPr>
              <a:t>distance matrix </a:t>
            </a:r>
            <a:r>
              <a:rPr lang="en-US" b="1" i="0" dirty="0" err="1"/>
              <a:t>D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(P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 smtClean="0"/>
              <a:t>)</a:t>
            </a:r>
            <a:endParaRPr lang="en-US" i="0" dirty="0" smtClean="0"/>
          </a:p>
          <a:p>
            <a:pPr marL="800100" lvl="2" indent="-342900">
              <a:buFont typeface="Arial"/>
              <a:buChar char="•"/>
            </a:pPr>
            <a:r>
              <a:rPr lang="en-US" i="0" dirty="0" smtClean="0"/>
              <a:t>symmetric; </a:t>
            </a:r>
            <a:r>
              <a:rPr lang="en-US" b="1" i="0" dirty="0" err="1" smtClean="0"/>
              <a:t>D</a:t>
            </a:r>
            <a:r>
              <a:rPr lang="en-US" baseline="-25000" dirty="0" err="1" smtClean="0"/>
              <a:t>ii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(P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  <a:r>
              <a:rPr lang="en-US" i="0" dirty="0" smtClean="0"/>
              <a:t> = 0</a:t>
            </a:r>
          </a:p>
          <a:p>
            <a:pPr marL="800100" lvl="2" indent="-34290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i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i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–1)/2 distance computations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0" y="4495800"/>
            <a:ext cx="7239000" cy="1219200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37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8.0&quot;&gt;&lt;object type=&quot;1&quot; unique_id=&quot;10001&quot;&gt;&lt;object type=&quot;2&quot; unique_id=&quot;403135&quot;&gt;&lt;object type=&quot;3&quot; unique_id=&quot;592686&quot;&gt;&lt;property id=&quot;20148&quot; value=&quot;5&quot;/&gt;&lt;property id=&quot;20300&quot; value=&quot;Slide 7 - &amp;quot;HPC-ABDS Mapping of Activities&amp;quot;&quot;/&gt;&lt;property id=&quot;20307&quot; value=&quot;337&quot;/&gt;&lt;/object&gt;&lt;object type=&quot;3&quot; unique_id=&quot;605784&quot;&gt;&lt;property id=&quot;20148&quot; value=&quot;5&quot;/&gt;&lt;property id=&quot;20300&quot; value=&quot;Slide 9 - &amp;quot;Java MPI performs better than Threads 128 24-core Haswell nodes on SPIDAL DA-MDS Code&amp;quot;&quot;/&gt;&lt;property id=&quot;20307&quot; value=&quot;339&quot;/&gt;&lt;/object&gt;&lt;object type=&quot;3&quot; unique_id=&quot;605787&quot;&gt;&lt;property id=&quot;20148&quot; value=&quot;5&quot;/&gt;&lt;property id=&quot;20300&quot; value=&quot;Slide 3 - &amp;quot;Big Data - Big Simulation (Exascale) Convergence&amp;quot;&quot;/&gt;&lt;property id=&quot;20307&quot; value=&quot;375&quot;/&gt;&lt;/object&gt;&lt;object type=&quot;3&quot; unique_id=&quot;605788&quot;&gt;&lt;property id=&quot;20148&quot; value=&quot;5&quot;/&gt;&lt;property id=&quot;20300&quot; value=&quot;Slide 5 - &amp;quot;6 Forms of MapReduce  Cover “all” circumstances  Describes  - Problem (Model     reflecting data)  - Machine  - Sof&quot;/&gt;&lt;property id=&quot;20307&quot; value=&quot;377&quot;/&gt;&lt;/object&gt;&lt;object type=&quot;3&quot; unique_id=&quot;605789&quot;&gt;&lt;property id=&quot;20148&quot; value=&quot;5&quot;/&gt;&lt;property id=&quot;20300&quot; value=&quot;Slide 8&quot;/&gt;&lt;property id=&quot;20307&quot; value=&quot;378&quot;/&gt;&lt;/object&gt;&lt;object type=&quot;3&quot; unique_id=&quot;605790&quot;&gt;&lt;property id=&quot;20148&quot; value=&quot;5&quot;/&gt;&lt;property id=&quot;20300&quot; value=&quot;Slide 10 - &amp;quot;MIDAS: Software Activities in DIBBS&amp;quot;&quot;/&gt;&lt;property id=&quot;20307&quot; value=&quot;365&quot;/&gt;&lt;/object&gt;&lt;object type=&quot;3&quot; unique_id=&quot;605791&quot;&gt;&lt;property id=&quot;20148&quot; value=&quot;5&quot;/&gt;&lt;property id=&quot;20300&quot; value=&quot;Slide 11 - &amp;quot;Cloudmesh Client&amp;quot;&quot;/&gt;&lt;property id=&quot;20307&quot; value=&quot;354&quot;/&gt;&lt;/object&gt;&lt;object type=&quot;3&quot; unique_id=&quot;605792&quot;&gt;&lt;property id=&quot;20148&quot; value=&quot;5&quot;/&gt;&lt;property id=&quot;20300&quot; value=&quot;Slide 12 - &amp;quot;Cloudmesh Client - Architecture&amp;quot;&quot;/&gt;&lt;property id=&quot;20307&quot; value=&quot;355&quot;/&gt;&lt;/object&gt;&lt;object type=&quot;3&quot; unique_id=&quot;605793&quot;&gt;&lt;property id=&quot;20148&quot; value=&quot;5&quot;/&gt;&lt;property id=&quot;20300&quot; value=&quot;Slide 13 - &amp;quot;Cloudmesh Client – OSG management&amp;quot;&quot;/&gt;&lt;property id=&quot;20307&quot; value=&quot;360&quot;/&gt;&lt;/object&gt;&lt;object type=&quot;3&quot; unique_id=&quot;605794&quot;&gt;&lt;property id=&quot;20148&quot; value=&quot;5&quot;/&gt;&lt;property id=&quot;20300&quot; value=&quot;Slide 14 - &amp;quot;Cloudmesh Client –  In support of Experiment Workflow &amp;quot;&quot;/&gt;&lt;property id=&quot;20307&quot; value=&quot;361&quot;/&gt;&lt;/object&gt;&lt;object type=&quot;3&quot; unique_id=&quot;605795&quot;&gt;&lt;property id=&quot;20148&quot; value=&quot;5&quot;/&gt;&lt;property id=&quot;20300&quot; value=&quot;Slide 15 - &amp;quot;Pilot-Hadoop/Spark Architecture&amp;quot;&quot;/&gt;&lt;property id=&quot;20307&quot; value=&quot;366&quot;/&gt;&lt;/object&gt;&lt;object type=&quot;3&quot; unique_id=&quot;605796&quot;&gt;&lt;property id=&quot;20148&quot; value=&quot;5&quot;/&gt;&lt;property id=&quot;20300&quot; value=&quot;Slide 16 - &amp;quot;Pilot-Hadoop Example&amp;quot;&quot;/&gt;&lt;property id=&quot;20307&quot; value=&quot;367&quot;/&gt;&lt;/object&gt;&lt;object type=&quot;3&quot; unique_id=&quot;605797&quot;&gt;&lt;property id=&quot;20148&quot; value=&quot;5&quot;/&gt;&lt;property id=&quot;20300&quot; value=&quot;Slide 17 - &amp;quot;Pilot-Data/Memory for Iterative  Processing&amp;quot;&quot;/&gt;&lt;property id=&quot;20307&quot; value=&quot;368&quot;/&gt;&lt;/object&gt;&lt;object type=&quot;3&quot; unique_id=&quot;605798&quot;&gt;&lt;property id=&quot;20148&quot; value=&quot;5&quot;/&gt;&lt;property id=&quot;20300&quot; value=&quot;Slide 18 - &amp;quot;Harp Implementations &amp;quot;&quot;/&gt;&lt;property id=&quot;20307&quot; value=&quot;380&quot;/&gt;&lt;/object&gt;&lt;object type=&quot;3&quot; unique_id=&quot;605799&quot;&gt;&lt;property id=&quot;20148&quot; value=&quot;5&quot;/&gt;&lt;property id=&quot;20300&quot; value=&quot;Slide 19&quot;/&gt;&lt;property id=&quot;20307&quot; value=&quot;379&quot;/&gt;&lt;/object&gt;&lt;object type=&quot;3&quot; unique_id=&quot;605800&quot;&gt;&lt;property id=&quot;20148&quot; value=&quot;5&quot;/&gt;&lt;property id=&quot;20300&quot; value=&quot;Slide 20 - &amp;quot;Harp LDA on Big Red II Supercomputer (Cray)&amp;quot;&quot;/&gt;&lt;property id=&quot;20307&quot; value=&quot;381&quot;/&gt;&lt;/object&gt;&lt;object type=&quot;3&quot; unique_id=&quot;605801&quot;&gt;&lt;property id=&quot;20148&quot; value=&quot;5&quot;/&gt;&lt;property id=&quot;20300&quot; value=&quot;Slide 21 - &amp;quot;SPIDAL Algorithms – Subgraph mining&amp;quot;&quot;/&gt;&lt;property id=&quot;20307&quot; value=&quot;345&quot;/&gt;&lt;/object&gt;&lt;object type=&quot;3&quot; unique_id=&quot;605802&quot;&gt;&lt;property id=&quot;20148&quot; value=&quot;5&quot;/&gt;&lt;property id=&quot;20300&quot; value=&quot;Slide 22 - &amp;quot;SPIDAL Algorithms – Random Graph Generation&amp;quot;&quot;/&gt;&lt;property id=&quot;20307&quot; value=&quot;362&quot;/&gt;&lt;/object&gt;&lt;object type=&quot;3&quot; unique_id=&quot;605803&quot;&gt;&lt;property id=&quot;20148&quot; value=&quot;5&quot;/&gt;&lt;property id=&quot;20300&quot; value=&quot;Slide 23 - &amp;quot;SPIDAL Algorithms – Triangle Counting&amp;quot;&quot;/&gt;&lt;property id=&quot;20307&quot; value=&quot;363&quot;/&gt;&lt;/object&gt;&lt;object type=&quot;3&quot; unique_id=&quot;605804&quot;&gt;&lt;property id=&quot;20148&quot; value=&quot;5&quot;/&gt;&lt;property id=&quot;20300&quot; value=&quot;Slide 24 - &amp;quot;SPIDAL Algorithms – Core I&amp;quot;&quot;/&gt;&lt;property id=&quot;20307&quot; value=&quot;342&quot;/&gt;&lt;/object&gt;&lt;object type=&quot;3&quot; unique_id=&quot;605805&quot;&gt;&lt;property id=&quot;20148&quot; value=&quot;5&quot;/&gt;&lt;property id=&quot;20300&quot; value=&quot;Slide 25 - &amp;quot;SPIDAL Algorithms – Core II&amp;quot;&quot;/&gt;&lt;property id=&quot;20307&quot; value=&quot;364&quot;/&gt;&lt;/object&gt;&lt;object type=&quot;3&quot; unique_id=&quot;605806&quot;&gt;&lt;property id=&quot;20148&quot; value=&quot;5&quot;/&gt;&lt;property id=&quot;20300&quot; value=&quot;Slide 26 - &amp;quot;SPIDAL Algorithms – Optimization I&amp;quot;&quot;/&gt;&lt;property id=&quot;20307&quot; value=&quot;350&quot;/&gt;&lt;/object&gt;&lt;object type=&quot;3&quot; unique_id=&quot;605807&quot;&gt;&lt;property id=&quot;20148&quot; value=&quot;5&quot;/&gt;&lt;property id=&quot;20300&quot; value=&quot;Slide 27 - &amp;quot;SPIDAL Algorithms – Optimization II&amp;quot;&quot;/&gt;&lt;property id=&quot;20307&quot; value=&quot;351&quot;/&gt;&lt;/object&gt;&lt;object type=&quot;3&quot; unique_id=&quot;605808&quot;&gt;&lt;property id=&quot;20148&quot; value=&quot;5&quot;/&gt;&lt;property id=&quot;20300&quot; value=&quot;Slide 28 - &amp;quot;2D Radar Polar Remote Sensing&amp;quot;&quot;/&gt;&lt;property id=&quot;20307&quot; value=&quot;352&quot;/&gt;&lt;/object&gt;&lt;object type=&quot;3&quot; unique_id=&quot;605809&quot;&gt;&lt;property id=&quot;20148&quot; value=&quot;5&quot;/&gt;&lt;property id=&quot;20300&quot; value=&quot;Slide 29 - &amp;quot;Imaging Applications: Remote Sensing,  Pathology, Spatial  Systems &amp;quot;&quot;/&gt;&lt;property id=&quot;20307&quot; value=&quot;344&quot;/&gt;&lt;/object&gt;&lt;object type=&quot;3&quot; unique_id=&quot;605810&quot;&gt;&lt;property id=&quot;20148&quot; value=&quot;5&quot;/&gt;&lt;property id=&quot;20300&quot; value=&quot;Slide 30 - &amp;quot;Some Applications Enabled&amp;quot;&quot;/&gt;&lt;property id=&quot;20307&quot; value=&quot;341&quot;/&gt;&lt;/object&gt;&lt;object type=&quot;3&quot; unique_id=&quot;605811&quot;&gt;&lt;property id=&quot;20148&quot; value=&quot;5&quot;/&gt;&lt;property id=&quot;20300&quot; value=&quot;Slide 31 - &amp;quot;3D Radar Polar Remote Sensing&amp;quot;&quot;/&gt;&lt;property id=&quot;20307&quot; value=&quot;353&quot;/&gt;&lt;/object&gt;&lt;object type=&quot;3&quot; unique_id=&quot;605812&quot;&gt;&lt;property id=&quot;20148&quot; value=&quot;5&quot;/&gt;&lt;property id=&quot;20300&quot; value=&quot;Slide 32 - &amp;quot;Algorithms – Nuclei Segmentation for Pathology Images&amp;quot;&quot;/&gt;&lt;property id=&quot;20307&quot; value=&quot;346&quot;/&gt;&lt;/object&gt;&lt;object type=&quot;3&quot; unique_id=&quot;605813&quot;&gt;&lt;property id=&quot;20148&quot; value=&quot;5&quot;/&gt;&lt;property id=&quot;20300&quot; value=&quot;Slide 33 - &amp;quot;Algorithms – Spatial Querying Methods&amp;quot;&quot;/&gt;&lt;property id=&quot;20307&quot; value=&quot;347&quot;/&gt;&lt;/object&gt;&lt;object type=&quot;3&quot; unique_id=&quot;605814&quot;&gt;&lt;property id=&quot;20148&quot; value=&quot;5&quot;/&gt;&lt;property id=&quot;20300&quot; value=&quot;Slide 34 - &amp;quot;Enabled Applications – Digital Pathology&amp;quot;&quot;/&gt;&lt;property id=&quot;20307&quot; value=&quot;348&quot;/&gt;&lt;/object&gt;&lt;object type=&quot;3&quot; unique_id=&quot;605815&quot;&gt;&lt;property id=&quot;20148&quot; value=&quot;5&quot;/&gt;&lt;property id=&quot;20300&quot; value=&quot;Slide 35 - &amp;quot;Applications – Public Health&amp;quot;&quot;/&gt;&lt;property id=&quot;20307&quot; value=&quot;349&quot;/&gt;&lt;/object&gt;&lt;object type=&quot;3&quot; unique_id=&quot;605816&quot;&gt;&lt;property id=&quot;20148&quot; value=&quot;5&quot;/&gt;&lt;property id=&quot;20300&quot; value=&quot;Slide 36 - &amp;quot;Biomolecular Simulation Data Analysis&amp;quot;&quot;/&gt;&lt;property id=&quot;20307&quot; value=&quot;369&quot;/&gt;&lt;/object&gt;&lt;object type=&quot;3&quot; unique_id=&quot;605817&quot;&gt;&lt;property id=&quot;20148&quot; value=&quot;5&quot;/&gt;&lt;property id=&quot;20300&quot; value=&quot;Slide 37 - &amp;quot;RADICAL-Pilot Hausdorff distance: all-pairs problem&amp;#x0D; &amp;quot;&quot;/&gt;&lt;property id=&quot;20307&quot; value=&quot;370&quot;/&gt;&lt;/object&gt;&lt;object type=&quot;3&quot; unique_id=&quot;605818&quot;&gt;&lt;property id=&quot;20148&quot; value=&quot;5&quot;/&gt;&lt;property id=&quot;20300&quot; value=&quot;Slide 38 - &amp;quot;Classification of lipids in membranes&amp;quot;&quot;/&gt;&lt;property id=&quot;20307&quot; value=&quot;372&quot;/&gt;&lt;/object&gt;&lt;object type=&quot;3&quot; unique_id=&quot;605819&quot;&gt;&lt;property id=&quot;20148&quot; value=&quot;5&quot;/&gt;&lt;property id=&quot;20300&quot; value=&quot;Slide 39 - &amp;quot;LeafletFinder&amp;quot;&quot;/&gt;&lt;property id=&quot;20307&quot; value=&quot;373&quot;/&gt;&lt;/object&gt;&lt;object type=&quot;3&quot; unique_id=&quot;605820&quot;&gt;&lt;property id=&quot;20148&quot; value=&quot;5&quot;/&gt;&lt;property id=&quot;20300&quot; value=&quot;Slide 40&quot;/&gt;&lt;property id=&quot;20307&quot; value=&quot;374&quot;/&gt;&lt;/object&gt;&lt;object type=&quot;3&quot; unique_id=&quot;606129&quot;&gt;&lt;property id=&quot;20148&quot; value=&quot;5&quot;/&gt;&lt;property id=&quot;20300&quot; value=&quot;Slide 4 - &amp;quot;64 Features in 4 views for Unified Classification of Big Data and Simulation Applications&amp;quot;&quot;/&gt;&lt;property id=&quot;20307&quot; value=&quot;382&quot;/&gt;&lt;/object&gt;&lt;object type=&quot;3&quot; unique_id=&quot;606342&quot;&gt;&lt;property id=&quot;20148&quot; value=&quot;5&quot;/&gt;&lt;property id=&quot;20300&quot; value=&quot;Slide 1 - &amp;quot;NSF14-43054 started October 1, 2014 Datanet: CIF21 DIBBs: Middleware and High Performance Analytics Libraries for S&quot;/&gt;&lt;property id=&quot;20307&quot; value=&quot;384&quot;/&gt;&lt;/object&gt;&lt;object type=&quot;3&quot; unique_id=&quot;606343&quot;&gt;&lt;property id=&quot;20148&quot; value=&quot;5&quot;/&gt;&lt;property id=&quot;20300&quot; value=&quot;Slide 2 - &amp;quot;Some Important Components of SPIDAL Dibbs&amp;quot;&quot;/&gt;&lt;property id=&quot;20307&quot; value=&quot;383&quot;/&gt;&lt;/object&gt;&lt;object type=&quot;3&quot; unique_id=&quot;606472&quot;&gt;&lt;property id=&quot;20148&quot; value=&quot;5&quot;/&gt;&lt;property id=&quot;20300&quot; value=&quot;Slide 6&quot;/&gt;&lt;property id=&quot;20307&quot; value=&quot;385&quot;/&gt;&lt;/object&gt;&lt;/object&gt;&lt;object type=&quot;8&quot; unique_id=&quot;40314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SPIDAL">
  <a:themeElements>
    <a:clrScheme name="Custom 2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8E0C33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8E0C33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ThemeSPIDAL" id="{7C01B97D-DF9F-4123-89DC-28F1F97B60D5}" vid="{A1043A46-8E94-4D5C-8449-A0EFCB4292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ThemeSPIDAL</Template>
  <TotalTime>32730</TotalTime>
  <Words>1156</Words>
  <Application>Microsoft Macintosh PowerPoint</Application>
  <PresentationFormat>On-screen Show (4:3)</PresentationFormat>
  <Paragraphs>131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ThemeSPIDAL</vt:lpstr>
      <vt:lpstr>Parallelizing analysis of biomolecular simulations: MDAnalysis with MIDAS radical.pilot</vt:lpstr>
      <vt:lpstr>MDAnalysis http://mdanalysis.org </vt:lpstr>
      <vt:lpstr>“Topology” + “Trajectory” = “Universe”</vt:lpstr>
      <vt:lpstr>Accessing atoms: selections &amp; AtomGroup</vt:lpstr>
      <vt:lpstr>Fundamental abstraction: AtomGroup</vt:lpstr>
      <vt:lpstr>Atom data as NumPy arrays </vt:lpstr>
      <vt:lpstr>Basic analysis pattern: Iterate over frames</vt:lpstr>
      <vt:lpstr>Path Similarity Analysis*</vt:lpstr>
      <vt:lpstr>Computational cost</vt:lpstr>
      <vt:lpstr>Map-reduce distance matrix calculation with MIDAS radical.pilot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Information Technology and The Indiana University School of Informatics</dc:title>
  <dc:creator>Neal Moore</dc:creator>
  <cp:lastModifiedBy>Oliver Beckstein</cp:lastModifiedBy>
  <cp:revision>699</cp:revision>
  <cp:lastPrinted>2009-05-27T19:00:23Z</cp:lastPrinted>
  <dcterms:created xsi:type="dcterms:W3CDTF">2011-04-26T20:44:01Z</dcterms:created>
  <dcterms:modified xsi:type="dcterms:W3CDTF">2017-02-09T08:14:09Z</dcterms:modified>
</cp:coreProperties>
</file>